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32.xml" ContentType="application/vnd.openxmlformats-officedocument.presentationml.slide+xml"/>
  <Override PartName="/ppt/slides/slide36.xml" ContentType="application/vnd.openxmlformats-officedocument.presentationml.slide+xml"/>
  <Override PartName="/ppt/slides/slide19.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50.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21.xml" ContentType="application/vnd.openxmlformats-officedocument.presentationml.slide+xml"/>
  <Override PartName="/ppt/slides/slide51.xml" ContentType="application/vnd.openxmlformats-officedocument.presentationml.slide+xml"/>
  <Override PartName="/ppt/slides/slide33.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54.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45.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14.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4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53.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6.xml" ContentType="application/vnd.openxmlformats-officedocument.presentationml.slide+xml"/>
  <Override PartName="/ppt/slides/slide2.xml" ContentType="application/vnd.openxmlformats-officedocument.presentationml.slide+xml"/>
  <Override PartName="/ppt/slides/slide44.xml" ContentType="application/vnd.openxmlformats-officedocument.presentationml.slide+xml"/>
  <Override PartName="/ppt/slides/slide42.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9.xml" ContentType="application/vnd.openxmlformats-officedocument.presentationml.slide+xml"/>
  <Override PartName="/ppt/slides/slide13.xml" ContentType="application/vnd.openxmlformats-officedocument.presentationml.slide+xml"/>
  <Override PartName="/ppt/slides/slide28.xml" ContentType="application/vnd.openxmlformats-officedocument.presentationml.slide+xml"/>
  <Override PartName="/ppt/slides/slide40.xml" ContentType="application/vnd.openxmlformats-officedocument.presentationml.slide+xml"/>
  <Override PartName="/ppt/slides/slide48.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41.xml" ContentType="application/vnd.openxmlformats-officedocument.presentationml.slide+xml"/>
  <Override PartName="/ppt/slides/slide9.xml" ContentType="application/vnd.openxmlformats-officedocument.presentationml.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slideMasters/slideMaster1.xml" ContentType="application/vnd.openxmlformats-officedocument.presentationml.slideMaster+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39.xml" ContentType="application/vnd.openxmlformats-officedocument.presentationml.notesSlide+xml"/>
  <Override PartName="/ppt/notesSlides/notesSlide44.xml" ContentType="application/vnd.openxmlformats-officedocument.presentationml.notesSlide+xml"/>
  <Override PartName="/ppt/notesSlides/notesSlide1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30.xml" ContentType="application/vnd.openxmlformats-officedocument.presentationml.notesSlide+xml"/>
  <Override PartName="/ppt/notesSlides/notesSlide12.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3.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38.xml" ContentType="application/vnd.openxmlformats-officedocument.presentationml.notesSlide+xml"/>
  <Override PartName="/ppt/notesSlides/notesSlide21.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37.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35.xml" ContentType="application/vnd.openxmlformats-officedocument.presentationml.notesSlide+xml"/>
  <Override PartName="/ppt/theme/theme1.xml" ContentType="application/vnd.openxmlformats-officedocument.theme+xml"/>
  <Override PartName="/ppt/theme/themeOverride2.xml" ContentType="application/vnd.openxmlformats-officedocument.themeOverride+xml"/>
  <Override PartName="/ppt/charts/chart1.xml" ContentType="application/vnd.openxmlformats-officedocument.drawingml.chart+xml"/>
  <Override PartName="/ppt/theme/theme2.xml" ContentType="application/vnd.openxmlformats-officedocument.theme+xml"/>
  <Override PartName="/ppt/theme/themeOverride1.xml" ContentType="application/vnd.openxmlformats-officedocument.themeOverride+xml"/>
  <Override PartName="/ppt/notesMasters/notesMaster1.xml" ContentType="application/vnd.openxmlformats-officedocument.presentationml.notesMaster+xml"/>
  <Override PartName="/ppt/theme/themeOverride3.xml" ContentType="application/vnd.openxmlformats-officedocument.themeOverride+xml"/>
  <Override PartName="/ppt/charts/chart2.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6"/>
  </p:notesMasterIdLst>
  <p:sldIdLst>
    <p:sldId id="256" r:id="rId2"/>
    <p:sldId id="258" r:id="rId3"/>
    <p:sldId id="259" r:id="rId4"/>
    <p:sldId id="317" r:id="rId5"/>
    <p:sldId id="260" r:id="rId6"/>
    <p:sldId id="337" r:id="rId7"/>
    <p:sldId id="261" r:id="rId8"/>
    <p:sldId id="292" r:id="rId9"/>
    <p:sldId id="322" r:id="rId10"/>
    <p:sldId id="289" r:id="rId11"/>
    <p:sldId id="345" r:id="rId12"/>
    <p:sldId id="343" r:id="rId13"/>
    <p:sldId id="320" r:id="rId14"/>
    <p:sldId id="312" r:id="rId15"/>
    <p:sldId id="321" r:id="rId16"/>
    <p:sldId id="265" r:id="rId17"/>
    <p:sldId id="373" r:id="rId18"/>
    <p:sldId id="313" r:id="rId19"/>
    <p:sldId id="290" r:id="rId20"/>
    <p:sldId id="275" r:id="rId21"/>
    <p:sldId id="359" r:id="rId22"/>
    <p:sldId id="293" r:id="rId23"/>
    <p:sldId id="295" r:id="rId24"/>
    <p:sldId id="296" r:id="rId25"/>
    <p:sldId id="361" r:id="rId26"/>
    <p:sldId id="314" r:id="rId27"/>
    <p:sldId id="316" r:id="rId28"/>
    <p:sldId id="346" r:id="rId29"/>
    <p:sldId id="374" r:id="rId30"/>
    <p:sldId id="344" r:id="rId31"/>
    <p:sldId id="276" r:id="rId32"/>
    <p:sldId id="349" r:id="rId33"/>
    <p:sldId id="305" r:id="rId34"/>
    <p:sldId id="350" r:id="rId35"/>
    <p:sldId id="304" r:id="rId36"/>
    <p:sldId id="371" r:id="rId37"/>
    <p:sldId id="333" r:id="rId38"/>
    <p:sldId id="335" r:id="rId39"/>
    <p:sldId id="372" r:id="rId40"/>
    <p:sldId id="336" r:id="rId41"/>
    <p:sldId id="334" r:id="rId42"/>
    <p:sldId id="332" r:id="rId43"/>
    <p:sldId id="331" r:id="rId44"/>
    <p:sldId id="306" r:id="rId45"/>
    <p:sldId id="351" r:id="rId46"/>
    <p:sldId id="354" r:id="rId47"/>
    <p:sldId id="353" r:id="rId48"/>
    <p:sldId id="357" r:id="rId49"/>
    <p:sldId id="358" r:id="rId50"/>
    <p:sldId id="363" r:id="rId51"/>
    <p:sldId id="370" r:id="rId52"/>
    <p:sldId id="327" r:id="rId53"/>
    <p:sldId id="284" r:id="rId54"/>
    <p:sldId id="285"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1" autoAdjust="0"/>
    <p:restoredTop sz="94660"/>
  </p:normalViewPr>
  <p:slideViewPr>
    <p:cSldViewPr>
      <p:cViewPr>
        <p:scale>
          <a:sx n="72" d="100"/>
          <a:sy n="72" d="100"/>
        </p:scale>
        <p:origin x="-638"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2" Type="http://schemas.openxmlformats.org/officeDocument/2006/relationships/oleObject" Target="file:///C:\Users\xyhuang\Desktop\drug_example.xls"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scatterChart>
        <c:scatterStyle val="lineMarker"/>
        <c:ser>
          <c:idx val="0"/>
          <c:order val="0"/>
          <c:tx>
            <c:strRef>
              <c:f>Sheet1!$B$1</c:f>
              <c:strCache>
                <c:ptCount val="1"/>
                <c:pt idx="0">
                  <c:v>Sister’s height </c:v>
                </c:pt>
              </c:strCache>
            </c:strRef>
          </c:tx>
          <c:spPr>
            <a:ln w="28575">
              <a:noFill/>
            </a:ln>
          </c:spPr>
          <c:trendline>
            <c:trendlineType val="linear"/>
            <c:dispRSqr val="1"/>
            <c:dispEq val="1"/>
            <c:trendlineLbl>
              <c:layout>
                <c:manualLayout>
                  <c:x val="-2.8239720034995638E-2"/>
                  <c:y val="-5.6692184310294567E-2"/>
                </c:manualLayout>
              </c:layout>
              <c:numFmt formatCode="General" sourceLinked="0"/>
            </c:trendlineLbl>
          </c:trendline>
          <c:xVal>
            <c:numRef>
              <c:f>Sheet1!$A$2:$A$12</c:f>
              <c:numCache>
                <c:formatCode>General</c:formatCode>
                <c:ptCount val="11"/>
                <c:pt idx="0">
                  <c:v>71</c:v>
                </c:pt>
                <c:pt idx="1">
                  <c:v>68</c:v>
                </c:pt>
                <c:pt idx="2">
                  <c:v>66</c:v>
                </c:pt>
                <c:pt idx="3">
                  <c:v>67</c:v>
                </c:pt>
                <c:pt idx="4">
                  <c:v>70</c:v>
                </c:pt>
                <c:pt idx="5">
                  <c:v>71</c:v>
                </c:pt>
                <c:pt idx="6">
                  <c:v>70</c:v>
                </c:pt>
                <c:pt idx="7">
                  <c:v>73</c:v>
                </c:pt>
                <c:pt idx="8">
                  <c:v>72</c:v>
                </c:pt>
                <c:pt idx="9">
                  <c:v>65</c:v>
                </c:pt>
                <c:pt idx="10">
                  <c:v>66</c:v>
                </c:pt>
              </c:numCache>
            </c:numRef>
          </c:xVal>
          <c:yVal>
            <c:numRef>
              <c:f>Sheet1!$B$2:$B$12</c:f>
              <c:numCache>
                <c:formatCode>General</c:formatCode>
                <c:ptCount val="11"/>
                <c:pt idx="0">
                  <c:v>69</c:v>
                </c:pt>
                <c:pt idx="1">
                  <c:v>64</c:v>
                </c:pt>
                <c:pt idx="2">
                  <c:v>65</c:v>
                </c:pt>
                <c:pt idx="3">
                  <c:v>63</c:v>
                </c:pt>
                <c:pt idx="4">
                  <c:v>65</c:v>
                </c:pt>
                <c:pt idx="5">
                  <c:v>62</c:v>
                </c:pt>
                <c:pt idx="6">
                  <c:v>65</c:v>
                </c:pt>
                <c:pt idx="7">
                  <c:v>64</c:v>
                </c:pt>
                <c:pt idx="8">
                  <c:v>66</c:v>
                </c:pt>
                <c:pt idx="9">
                  <c:v>59</c:v>
                </c:pt>
                <c:pt idx="10">
                  <c:v>62</c:v>
                </c:pt>
              </c:numCache>
            </c:numRef>
          </c:yVal>
        </c:ser>
        <c:axId val="180304896"/>
        <c:axId val="181105408"/>
      </c:scatterChart>
      <c:valAx>
        <c:axId val="180304896"/>
        <c:scaling>
          <c:orientation val="minMax"/>
        </c:scaling>
        <c:axPos val="b"/>
        <c:numFmt formatCode="General" sourceLinked="1"/>
        <c:tickLblPos val="nextTo"/>
        <c:crossAx val="181105408"/>
        <c:crosses val="autoZero"/>
        <c:crossBetween val="midCat"/>
      </c:valAx>
      <c:valAx>
        <c:axId val="181105408"/>
        <c:scaling>
          <c:orientation val="minMax"/>
        </c:scaling>
        <c:axPos val="l"/>
        <c:numFmt formatCode="General" sourceLinked="1"/>
        <c:tickLblPos val="nextTo"/>
        <c:crossAx val="180304896"/>
        <c:crosses val="autoZero"/>
        <c:crossBetween val="midCat"/>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barChart>
        <c:barDir val="col"/>
        <c:grouping val="clustered"/>
        <c:ser>
          <c:idx val="0"/>
          <c:order val="0"/>
          <c:spPr>
            <a:solidFill>
              <a:schemeClr val="tx2">
                <a:lumMod val="40000"/>
                <a:lumOff val="60000"/>
              </a:schemeClr>
            </a:solidFill>
          </c:spPr>
          <c:dPt>
            <c:idx val="0"/>
            <c:spPr>
              <a:solidFill>
                <a:schemeClr val="tx2">
                  <a:lumMod val="60000"/>
                  <a:lumOff val="40000"/>
                </a:schemeClr>
              </a:solidFill>
            </c:spPr>
          </c:dPt>
          <c:dPt>
            <c:idx val="1"/>
            <c:spPr>
              <a:solidFill>
                <a:srgbClr val="C00000"/>
              </a:solidFill>
            </c:spPr>
          </c:dPt>
          <c:dPt>
            <c:idx val="2"/>
            <c:spPr>
              <a:solidFill>
                <a:srgbClr val="92D050"/>
              </a:solidFill>
            </c:spPr>
          </c:dPt>
          <c:cat>
            <c:strRef>
              <c:f>Sheet2!$O$1:$Q$1</c:f>
              <c:strCache>
                <c:ptCount val="3"/>
                <c:pt idx="0">
                  <c:v>Drug</c:v>
                </c:pt>
                <c:pt idx="1">
                  <c:v>Placebo</c:v>
                </c:pt>
                <c:pt idx="2">
                  <c:v>Difference</c:v>
                </c:pt>
              </c:strCache>
            </c:strRef>
          </c:cat>
          <c:val>
            <c:numRef>
              <c:f>Sheet2!$O$2:$Q$2</c:f>
              <c:numCache>
                <c:formatCode>General</c:formatCode>
                <c:ptCount val="3"/>
                <c:pt idx="0">
                  <c:v>5.9</c:v>
                </c:pt>
                <c:pt idx="1">
                  <c:v>4.5</c:v>
                </c:pt>
                <c:pt idx="2">
                  <c:v>1.4</c:v>
                </c:pt>
              </c:numCache>
            </c:numRef>
          </c:val>
        </c:ser>
        <c:axId val="182166656"/>
        <c:axId val="182168192"/>
      </c:barChart>
      <c:catAx>
        <c:axId val="182166656"/>
        <c:scaling>
          <c:orientation val="minMax"/>
        </c:scaling>
        <c:axPos val="b"/>
        <c:numFmt formatCode="General" sourceLinked="1"/>
        <c:tickLblPos val="nextTo"/>
        <c:crossAx val="182168192"/>
        <c:crosses val="autoZero"/>
        <c:auto val="1"/>
        <c:lblAlgn val="ctr"/>
        <c:lblOffset val="100"/>
      </c:catAx>
      <c:valAx>
        <c:axId val="182168192"/>
        <c:scaling>
          <c:orientation val="minMax"/>
          <c:max val="10"/>
        </c:scaling>
        <c:axPos val="l"/>
        <c:numFmt formatCode="General" sourceLinked="1"/>
        <c:tickLblPos val="nextTo"/>
        <c:crossAx val="182166656"/>
        <c:crosses val="autoZero"/>
        <c:crossBetween val="between"/>
      </c:valAx>
    </c:plotArea>
    <c:legend>
      <c:legendPos val="r"/>
      <c:layout/>
    </c:legend>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6" Type="http://schemas.openxmlformats.org/officeDocument/2006/relationships/image" Target="../media/image57.wmf"/><Relationship Id="rId5" Type="http://schemas.openxmlformats.org/officeDocument/2006/relationships/image" Target="../media/image56.wmf"/><Relationship Id="rId4" Type="http://schemas.openxmlformats.org/officeDocument/2006/relationships/image" Target="../media/image5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1925" y="0"/>
            <a:ext cx="3036888" cy="465138"/>
          </a:xfrm>
          <a:prstGeom prst="rect">
            <a:avLst/>
          </a:prstGeom>
        </p:spPr>
        <p:txBody>
          <a:bodyPr vert="horz" lIns="93177" tIns="46589" rIns="93177" bIns="46589" rtlCol="0"/>
          <a:lstStyle>
            <a:lvl1pPr algn="r">
              <a:defRPr sz="1200"/>
            </a:lvl1pPr>
          </a:lstStyle>
          <a:p>
            <a:pPr>
              <a:defRPr/>
            </a:pPr>
            <a:fld id="{11D0C011-301E-4D35-A924-9E6E5FB34C35}" type="datetimeFigureOut">
              <a:rPr lang="en-US"/>
              <a:pPr>
                <a:defRPr/>
              </a:pPr>
              <a:t>12/8/2010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lIns="93177" tIns="46589" rIns="93177" bIns="46589" rtlCol="0" anchor="b"/>
          <a:lstStyle>
            <a:lvl1pPr algn="r">
              <a:defRPr sz="1200"/>
            </a:lvl1pPr>
          </a:lstStyle>
          <a:p>
            <a:pPr>
              <a:defRPr/>
            </a:pPr>
            <a:fld id="{BE9BD0F5-43B3-4F20-99F6-FA25849FED6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Statistical_pow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Medical_informatic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Computational_biology" TargetMode="External"/><Relationship Id="rId5" Type="http://schemas.openxmlformats.org/officeDocument/2006/relationships/hyperlink" Target="http://en.wikipedia.org/wiki/Bioinformatics" TargetMode="External"/><Relationship Id="rId4" Type="http://schemas.openxmlformats.org/officeDocument/2006/relationships/hyperlink" Target="http://en.wikipedia.org/wiki/Public_health_informatics"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8" Type="http://schemas.openxmlformats.org/officeDocument/2006/relationships/hyperlink" Target="#329,6,Variables"/><Relationship Id="rId3" Type="http://schemas.openxmlformats.org/officeDocument/2006/relationships/hyperlink" Target="#256,1,Slide 1"/><Relationship Id="rId7" Type="http://schemas.openxmlformats.org/officeDocument/2006/relationships/hyperlink" Target="#260,5,Some important Concepts"/><Relationship Id="rId2" Type="http://schemas.openxmlformats.org/officeDocument/2006/relationships/slide" Target="../slides/slide52.xml"/><Relationship Id="rId1" Type="http://schemas.openxmlformats.org/officeDocument/2006/relationships/notesMaster" Target="../notesMasters/notesMaster1.xml"/><Relationship Id="rId6" Type="http://schemas.openxmlformats.org/officeDocument/2006/relationships/hyperlink" Target="#317,4,Why statistics is important to biologists?"/><Relationship Id="rId5" Type="http://schemas.openxmlformats.org/officeDocument/2006/relationships/hyperlink" Target="#259,3,What is statistics and biostatistics?"/><Relationship Id="rId10" Type="http://schemas.openxmlformats.org/officeDocument/2006/relationships/hyperlink" Target="#294,8,Descriptive statistics-Measure of central tendency"/><Relationship Id="rId4" Type="http://schemas.openxmlformats.org/officeDocument/2006/relationships/hyperlink" Target="#258,2,Outline "/><Relationship Id="rId9" Type="http://schemas.openxmlformats.org/officeDocument/2006/relationships/hyperlink" Target="#261,7,Types of Statistics"/></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Association is any relationship between two quantities. Correlation refers to linear relationship between two quantities.</a:t>
            </a:r>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B31F4A-3CC3-4967-9CA3-0F165F26DA11}"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Mention that the other topics can be covered next time</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B4DF67-1004-4F11-8D12-3844421A2908}"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Can your experiment make a statement about the general population?</a:t>
            </a:r>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7478A0-B02F-400B-BAAB-7C64928396E3}"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Null Hypothesis : Statistical hypotheses usually assume no relationship between variables. There is no association between eye color</a:t>
            </a:r>
          </a:p>
          <a:p>
            <a:r>
              <a:rPr lang="en-US" smtClean="0"/>
              <a:t>and eyesight. If the result of your statistical test is significant, then the original hypothesis is false and you can say that the variables in your experiment are somehow related.</a:t>
            </a:r>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241A56-CE50-4DEC-AD3E-757AB8858C41}"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Mention that the other topics can be covered next time</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B4DF67-1004-4F11-8D12-3844421A2908}"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Type I error: probability of incorrectly conclude a difference exists when one does not</a:t>
            </a:r>
          </a:p>
          <a:p>
            <a:r>
              <a:rPr lang="en-US" smtClean="0"/>
              <a:t>Type II error: probability of failing to find a difference when a true difference exists</a:t>
            </a:r>
          </a:p>
          <a:p>
            <a:r>
              <a:rPr lang="en-US" smtClean="0"/>
              <a:t>False positive rate (</a:t>
            </a:r>
            <a:r>
              <a:rPr lang="el-GR" smtClean="0"/>
              <a:t>α) = </a:t>
            </a:r>
            <a:r>
              <a:rPr lang="en-US" smtClean="0"/>
              <a:t>FP / (FP + TN) = 18 / (18 + 182) = 9% = 1 − specificity</a:t>
            </a:r>
          </a:p>
          <a:p>
            <a:r>
              <a:rPr lang="en-US" smtClean="0"/>
              <a:t>False negative rate (</a:t>
            </a:r>
            <a:r>
              <a:rPr lang="el-GR" smtClean="0"/>
              <a:t>β) = </a:t>
            </a:r>
            <a:r>
              <a:rPr lang="en-US" smtClean="0"/>
              <a:t>FN / (TP + FN) = 1 / (2 + 1) = 33% = 1 − sensitivity</a:t>
            </a:r>
          </a:p>
          <a:p>
            <a:r>
              <a:rPr lang="en-US" smtClean="0">
                <a:hlinkClick r:id="rId3" action="ppaction://hlinkfile" tooltip="Statistical power"/>
              </a:rPr>
              <a:t>Power</a:t>
            </a:r>
            <a:r>
              <a:rPr lang="en-US" smtClean="0"/>
              <a:t> = sensitivity = 1 − </a:t>
            </a:r>
            <a:r>
              <a:rPr lang="el-GR" smtClean="0"/>
              <a:t>β</a:t>
            </a:r>
          </a:p>
          <a:p>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EC69134-405F-4BFC-9489-C51C988EC893}"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C1C381C-D0CE-4687-9E9B-986557F74680}"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latin typeface="Arial" pitchFamily="34" charset="0"/>
                <a:cs typeface="Arial" pitchFamily="34" charset="0"/>
              </a:rPr>
              <a:t>The ability to detect a significant scientific difference when it does exist</a:t>
            </a:r>
          </a:p>
          <a:p>
            <a:endParaRPr lang="en-US"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9219E5-9EF3-4AFD-AFE6-6DF0B8C2BD62}"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null hypothesis is the hypothesis that states that there is no relation between the phenomena whose relation is under investigation, or at least not of the form given by the alternative hypothesis. The alternative hypothesis, as the name suggests, is the alternative to the null hypothesis: it states that there </a:t>
            </a:r>
            <a:r>
              <a:rPr lang="en-US" i="1" smtClean="0"/>
              <a:t>is</a:t>
            </a:r>
            <a:r>
              <a:rPr lang="en-US" smtClean="0"/>
              <a:t> some kind of relation. The alternative hypothesis may take several forms, depending on the nature of the hypothesized relation; in particular</a:t>
            </a:r>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2C496C-E1ED-40FB-ADA0-711300D66F85}" type="slidenum">
              <a:rPr lang="en-US" smtClean="0"/>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Mention that the other topics can be covered next time</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B4DF67-1004-4F11-8D12-3844421A2908}"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Statistics is the science of collecting, processing, interpreting and presenting numerical information</a:t>
            </a:r>
          </a:p>
          <a:p>
            <a:r>
              <a:rPr lang="en-US" smtClean="0"/>
              <a:t>Pascal triangle: each number is the sum of two directly above it.</a:t>
            </a: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41217E-E387-4257-BCF0-24CD1D08F386}"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Is mean expression level of a gene in group A significantly different from mean expression level in group B?</a:t>
            </a:r>
          </a:p>
        </p:txBody>
      </p:sp>
      <p:sp>
        <p:nvSpPr>
          <p:cNvPr id="96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DD7240-C750-4E0B-90E9-5BD008C3C3D2}"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Chronic </a:t>
            </a:r>
            <a:r>
              <a:rPr lang="en-US" dirty="0" err="1" smtClean="0"/>
              <a:t>rhinosinusitis</a:t>
            </a:r>
            <a:endParaRPr lang="en-US" dirty="0" smtClean="0"/>
          </a:p>
          <a:p>
            <a:endParaRPr lang="en-US" dirty="0" smtClean="0"/>
          </a:p>
          <a:p>
            <a:r>
              <a:rPr lang="en-US" dirty="0" smtClean="0"/>
              <a:t>Pre/post or </a:t>
            </a:r>
            <a:r>
              <a:rPr lang="en-US" dirty="0" err="1" smtClean="0"/>
              <a:t>pretest.posttest</a:t>
            </a:r>
            <a:r>
              <a:rPr lang="en-US" dirty="0" smtClean="0"/>
              <a:t>. Paired sample t-test is used in ‘before after’ studies, or when the samples are the matched pairs, or the case is a control study. Subjects are often tested in a before-after situation (across time, with some intervention occurring such as a diet), or subjects are paired such as with twins, or with subject as alike as possible</a:t>
            </a:r>
          </a:p>
          <a:p>
            <a:r>
              <a:rPr lang="en-US" b="1" dirty="0" smtClean="0"/>
              <a:t>Assumptions in Paired sample t-test:</a:t>
            </a:r>
          </a:p>
          <a:p>
            <a:r>
              <a:rPr lang="en-US" dirty="0" smtClean="0"/>
              <a:t>1.The first assumption in the paired sample t–test is that only the matched pair can be used to perform the paired sample t-test.</a:t>
            </a:r>
            <a:br>
              <a:rPr lang="en-US" dirty="0" smtClean="0"/>
            </a:br>
            <a:r>
              <a:rPr lang="en-US" dirty="0" smtClean="0"/>
              <a:t>2.In the paired sample t-test, normal distributions are assumed.</a:t>
            </a:r>
            <a:br>
              <a:rPr lang="en-US" dirty="0" smtClean="0"/>
            </a:br>
            <a:r>
              <a:rPr lang="en-US" dirty="0" smtClean="0"/>
              <a:t>3.Variance in paired sample t-test: In a paired sample t-test, it is assumed that the variance of two samples is same.</a:t>
            </a:r>
            <a:br>
              <a:rPr lang="en-US" dirty="0" smtClean="0"/>
            </a:br>
            <a:r>
              <a:rPr lang="en-US" dirty="0" smtClean="0"/>
              <a:t>4.Independence of observation in paired sample t-test: In a paired sample t-test, observations must be independent of each other.</a:t>
            </a:r>
          </a:p>
          <a:p>
            <a:endParaRPr lang="en-US" dirty="0"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16563D-8464-442B-AD1C-4CCA681806E6}" type="slidenum">
              <a:rPr lang="en-US" smtClean="0"/>
              <a:pPr/>
              <a:t>34</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Statistical methods are beginning to be integrated into </a:t>
            </a:r>
            <a:r>
              <a:rPr lang="en-US" smtClean="0">
                <a:hlinkClick r:id="rId3" action="ppaction://hlinkfile" tooltip="Medical informatics"/>
              </a:rPr>
              <a:t>medical informatics</a:t>
            </a:r>
            <a:r>
              <a:rPr lang="en-US" smtClean="0"/>
              <a:t>, </a:t>
            </a:r>
            <a:r>
              <a:rPr lang="en-US" smtClean="0">
                <a:hlinkClick r:id="rId4" action="ppaction://hlinkfile" tooltip="Public health informatics"/>
              </a:rPr>
              <a:t>public health informatics</a:t>
            </a:r>
            <a:r>
              <a:rPr lang="en-US" smtClean="0"/>
              <a:t>, </a:t>
            </a:r>
            <a:r>
              <a:rPr lang="en-US" smtClean="0">
                <a:hlinkClick r:id="rId5" action="ppaction://hlinkfile" tooltip="Bioinformatics"/>
              </a:rPr>
              <a:t>bioinformatics</a:t>
            </a:r>
            <a:r>
              <a:rPr lang="en-US" smtClean="0"/>
              <a:t> and </a:t>
            </a:r>
            <a:r>
              <a:rPr lang="en-US" smtClean="0">
                <a:hlinkClick r:id="rId6" action="ppaction://hlinkfile" tooltip="Computational biology"/>
              </a:rPr>
              <a:t>computational biology</a:t>
            </a:r>
            <a:r>
              <a:rPr lang="en-US" smtClean="0"/>
              <a:t>If possible, provide statistics on the number of individuals affected by the disease process, debilitation, morbidity or mortality. Data Analysis Plan</a:t>
            </a:r>
            <a:br>
              <a:rPr lang="en-US" smtClean="0"/>
            </a:br>
            <a:r>
              <a:rPr lang="en-US" smtClean="0"/>
              <a:t>One of the most common pitfalls of proposals is an insufficient or inappropriate data analysis plan (Baron, 1986). Perhaps some investigators are accustomed to collecting data first, then figuring out the data analysis strategy later. With grant proposals, you must have all data analysis strategies clearly planned so that a reviewer reading this section will have a clear picture of your entire project (Taylor, 1995). Make sure that each data analysis can appropriately test each hypothesis. Be sure to include a power analysis to justify your sample size and describe how you will minimize Type I and II errors. If appropriate, discuss how you will prevent contamination across treatment groups. Describe types of data to be obtained and statistical or power analysis if indicated. </a:t>
            </a:r>
            <a:br>
              <a:rPr lang="en-US" smtClean="0"/>
            </a:br>
            <a:r>
              <a:rPr lang="en-US" smtClean="0"/>
              <a:t>Learning genetics of common, complex disorder is called genome wide association studies.</a:t>
            </a:r>
          </a:p>
          <a:p>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A2804C-3315-40E3-94E1-8E8826F4A104}"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Define the data set as list</a:t>
            </a:r>
          </a:p>
        </p:txBody>
      </p:sp>
      <p:sp>
        <p:nvSpPr>
          <p:cNvPr id="98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579366-BA98-486E-AAAB-1315F68BC47A}"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quantity such as measure of central tendency or a measure of dispersion is called a parameter when it describes or characterize a population, however by random sampling of populations, parameters can be estimated  and an estimate of a population parameter is called a statistic</a:t>
            </a:r>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84CE58-667B-43D9-994B-AC6E30D7FF8B}"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hlinkClick r:id="rId3" action="ppaction://hlinkfile"/>
              </a:rPr>
              <a:t>Descriptive Statistics</a:t>
            </a:r>
            <a:r>
              <a:rPr lang="en-US" smtClean="0"/>
              <a:t> ,</a:t>
            </a:r>
            <a:r>
              <a:rPr lang="en-US" smtClean="0">
                <a:hlinkClick r:id="rId4" action="ppaction://hlinkfile"/>
              </a:rPr>
              <a:t>The Normal Frequency Distribution</a:t>
            </a:r>
            <a:r>
              <a:rPr lang="en-US" smtClean="0"/>
              <a:t>, </a:t>
            </a:r>
            <a:r>
              <a:rPr lang="en-US" smtClean="0">
                <a:hlinkClick r:id="rId5" action="ppaction://hlinkfile"/>
              </a:rPr>
              <a:t>Correlation</a:t>
            </a:r>
            <a:r>
              <a:rPr lang="en-US" smtClean="0"/>
              <a:t>, </a:t>
            </a:r>
            <a:r>
              <a:rPr lang="en-US" smtClean="0">
                <a:hlinkClick r:id="rId6" action="ppaction://hlinkfile"/>
              </a:rPr>
              <a:t>Regression</a:t>
            </a:r>
            <a:r>
              <a:rPr lang="en-US" smtClean="0"/>
              <a:t>, </a:t>
            </a:r>
            <a:r>
              <a:rPr lang="en-US" smtClean="0">
                <a:hlinkClick r:id="rId7" action="ppaction://hlinkfile"/>
              </a:rPr>
              <a:t>Standard Scores (z Scores)</a:t>
            </a:r>
            <a:r>
              <a:rPr lang="en-US" smtClean="0"/>
              <a:t>, </a:t>
            </a:r>
            <a:r>
              <a:rPr lang="en-US" smtClean="0">
                <a:hlinkClick r:id="rId8" action="ppaction://hlinkfile"/>
              </a:rPr>
              <a:t>Student's t-test</a:t>
            </a:r>
            <a:r>
              <a:rPr lang="en-US" smtClean="0"/>
              <a:t>, </a:t>
            </a:r>
            <a:r>
              <a:rPr lang="en-US" smtClean="0">
                <a:hlinkClick r:id="rId9" action="ppaction://hlinkfile"/>
              </a:rPr>
              <a:t>Chi square test</a:t>
            </a:r>
            <a:endParaRPr lang="en-US" smtClean="0"/>
          </a:p>
          <a:p>
            <a:r>
              <a:rPr lang="en-US" smtClean="0">
                <a:hlinkClick r:id="rId10" action="ppaction://hlinkfile"/>
              </a:rPr>
              <a:t>Microsoft Excel Analysis ToolPak</a:t>
            </a:r>
            <a:endParaRPr lang="en-US" smtClean="0"/>
          </a:p>
          <a:p>
            <a:endParaRPr lang="en-US"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FF790BC-3D81-48CD-A18D-8327FEEEAACB}" type="slidenum">
              <a:rPr lang="en-US" smtClean="0"/>
              <a:pPr/>
              <a:t>52</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54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Categorical variable: observations are in categories: type of cancer</a:t>
            </a:r>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25E953-9916-4119-A736-F8C8112C3FDC}"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1" smtClean="0"/>
              <a:t>descriptive</a:t>
            </a:r>
            <a:r>
              <a:rPr lang="en-US" smtClean="0"/>
              <a:t> </a:t>
            </a:r>
            <a:r>
              <a:rPr lang="en-US" i="1" smtClean="0"/>
              <a:t>statistics--</a:t>
            </a:r>
            <a:r>
              <a:rPr lang="en-US" smtClean="0"/>
              <a:t>can be classified into three groups, those that measure 1) central tendency or </a:t>
            </a:r>
            <a:r>
              <a:rPr lang="en-US" i="1" smtClean="0"/>
              <a:t>location</a:t>
            </a:r>
            <a:r>
              <a:rPr lang="en-US" smtClean="0"/>
              <a:t> of a set of numbers, 2) variability or </a:t>
            </a:r>
            <a:r>
              <a:rPr lang="en-US" i="1" smtClean="0"/>
              <a:t>dispersion</a:t>
            </a:r>
            <a:r>
              <a:rPr lang="en-US" smtClean="0"/>
              <a:t>, and 3) the </a:t>
            </a:r>
            <a:r>
              <a:rPr lang="en-US" i="1" smtClean="0"/>
              <a:t>shape</a:t>
            </a:r>
            <a:r>
              <a:rPr lang="en-US" smtClean="0"/>
              <a:t> of the distribution.</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93A6E1-1868-4667-880C-30A4197DB6D6}"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Standard deviaiton-tells you how your data is spread around the center.</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9440CF-2B6B-4FC0-9FD4-91D897862D52}"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E9BD0F5-43B3-4F20-99F6-FA25849FED64}"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42B97F39-9E8B-4D54-AD0C-1A0B52DEDAEA}" type="datetimeFigureOut">
              <a:rPr lang="en-US"/>
              <a:pPr>
                <a:defRPr/>
              </a:pPr>
              <a:t>12/8/2010</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446CF357-F7A2-4C85-91BC-E771563C625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C76FCE0-4059-4964-9BC4-A2416A16664E}" type="datetimeFigureOut">
              <a:rPr lang="en-US"/>
              <a:pPr>
                <a:defRPr/>
              </a:pPr>
              <a:t>12/8/2010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C1A895B-656E-4118-9653-94B81541629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970528A-87A7-4480-AB42-604CA2B6FA7C}" type="datetimeFigureOut">
              <a:rPr lang="en-US"/>
              <a:pPr>
                <a:defRPr/>
              </a:pPr>
              <a:t>12/8/2010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A653221-FC74-452B-A544-B51B653CB23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77DAF3FE-50EA-498D-B779-57337EA33F32}" type="datetimeFigureOut">
              <a:rPr lang="en-US"/>
              <a:pPr>
                <a:defRPr/>
              </a:pPr>
              <a:t>12/8/2010</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C7B208BD-C48A-426A-8188-F5E6698A1FB1}"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0E48198D-3857-4B7B-A5DD-B9C8C790EED7}" type="datetimeFigureOut">
              <a:rPr lang="en-US"/>
              <a:pPr>
                <a:defRPr/>
              </a:pPr>
              <a:t>12/8/2010</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081E4AAE-0AFF-4E95-B241-8417C9D1A2F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5F2A1BC-FD61-4F17-8C0B-BB3EA4694A3D}" type="datetimeFigureOut">
              <a:rPr lang="en-US"/>
              <a:pPr>
                <a:defRPr/>
              </a:pPr>
              <a:t>12/8/2010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16636C8-E153-4DEB-AAB5-600B12A251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C7151553-3041-4548-AB6E-CA4122B1F243}" type="datetimeFigureOut">
              <a:rPr lang="en-US"/>
              <a:pPr>
                <a:defRPr/>
              </a:pPr>
              <a:t>12/8/2010</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182D948F-4D5D-41ED-9BEA-A784A27C684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388E351B-D301-4077-BA47-A2CB2100F076}" type="datetimeFigureOut">
              <a:rPr lang="en-US"/>
              <a:pPr>
                <a:defRPr/>
              </a:pPr>
              <a:t>12/8/2010</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E68A336C-064E-42C5-8A19-8C26E35F17C6}"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661F6833-1BEB-4519-9142-67A899A75FAB}" type="datetimeFigureOut">
              <a:rPr lang="en-US"/>
              <a:pPr>
                <a:defRPr/>
              </a:pPr>
              <a:t>12/8/2010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A1FCFB2-C06D-47B1-8C6E-4B7AB76121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AE1F89DF-A3B7-4AB8-81EB-59F1F4B53E47}" type="datetimeFigureOut">
              <a:rPr lang="en-US"/>
              <a:pPr>
                <a:defRPr/>
              </a:pPr>
              <a:t>12/8/2010</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C14FF1D9-ACDC-47D3-B851-91449855F0AF}"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C72A41FD-3026-45BE-9E9C-68C1A919534A}" type="datetimeFigureOut">
              <a:rPr lang="en-US"/>
              <a:pPr>
                <a:defRPr/>
              </a:pPr>
              <a:t>12/8/2010</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DD406457-60DA-432D-833F-C3DA6A2B474C}"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latin typeface="Arial" charset="0"/>
              <a:cs typeface="Arial" charset="0"/>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44"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latin typeface="Arial" charset="0"/>
                <a:cs typeface="Arial" charset="0"/>
              </a:defRPr>
            </a:lvl1pPr>
          </a:lstStyle>
          <a:p>
            <a:pPr>
              <a:defRPr/>
            </a:pPr>
            <a:fld id="{D42674A7-F57F-4B4C-9F94-24602A420109}" type="datetimeFigureOut">
              <a:rPr lang="en-US"/>
              <a:pPr>
                <a:defRPr/>
              </a:pPr>
              <a:t>12/8/2010</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latin typeface="Arial" charset="0"/>
                <a:cs typeface="Arial" charset="0"/>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a:solidFill>
                  <a:srgbClr val="FFFFFF"/>
                </a:solidFill>
                <a:latin typeface="Arial" charset="0"/>
                <a:cs typeface="Arial" charset="0"/>
              </a:defRPr>
            </a:lvl1pPr>
          </a:lstStyle>
          <a:p>
            <a:pPr>
              <a:defRPr/>
            </a:pPr>
            <a:fld id="{115A2CCB-4B3A-48C8-830A-7963DA87E7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73" r:id="rId4"/>
    <p:sldLayoutId id="2147484174" r:id="rId5"/>
    <p:sldLayoutId id="2147484181" r:id="rId6"/>
    <p:sldLayoutId id="2147484175" r:id="rId7"/>
    <p:sldLayoutId id="2147484182" r:id="rId8"/>
    <p:sldLayoutId id="2147484183" r:id="rId9"/>
    <p:sldLayoutId id="2147484176" r:id="rId10"/>
    <p:sldLayoutId id="2147484177"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a:defRPr>
      </a:lvl2pPr>
      <a:lvl3pPr algn="l" rtl="0" eaLnBrk="0" fontAlgn="base" hangingPunct="0">
        <a:spcBef>
          <a:spcPct val="0"/>
        </a:spcBef>
        <a:spcAft>
          <a:spcPct val="0"/>
        </a:spcAft>
        <a:defRPr sz="3000">
          <a:solidFill>
            <a:schemeClr val="tx2"/>
          </a:solidFill>
          <a:latin typeface="Century Schoolbook"/>
        </a:defRPr>
      </a:lvl3pPr>
      <a:lvl4pPr algn="l" rtl="0" eaLnBrk="0" fontAlgn="base" hangingPunct="0">
        <a:spcBef>
          <a:spcPct val="0"/>
        </a:spcBef>
        <a:spcAft>
          <a:spcPct val="0"/>
        </a:spcAft>
        <a:defRPr sz="3000">
          <a:solidFill>
            <a:schemeClr val="tx2"/>
          </a:solidFill>
          <a:latin typeface="Century Schoolbook"/>
        </a:defRPr>
      </a:lvl4pPr>
      <a:lvl5pPr algn="l" rtl="0" eaLnBrk="0" fontAlgn="base" hangingPunct="0">
        <a:spcBef>
          <a:spcPct val="0"/>
        </a:spcBef>
        <a:spcAft>
          <a:spcPct val="0"/>
        </a:spcAft>
        <a:defRPr sz="3000">
          <a:solidFill>
            <a:schemeClr val="tx2"/>
          </a:solidFill>
          <a:latin typeface="Century Schoolbook"/>
        </a:defRPr>
      </a:lvl5pPr>
      <a:lvl6pPr marL="457200" algn="l" rtl="0" fontAlgn="base">
        <a:spcBef>
          <a:spcPct val="0"/>
        </a:spcBef>
        <a:spcAft>
          <a:spcPct val="0"/>
        </a:spcAft>
        <a:defRPr sz="3000">
          <a:solidFill>
            <a:schemeClr val="tx2"/>
          </a:solidFill>
          <a:latin typeface="Century Schoolbook"/>
        </a:defRPr>
      </a:lvl6pPr>
      <a:lvl7pPr marL="914400" algn="l" rtl="0" fontAlgn="base">
        <a:spcBef>
          <a:spcPct val="0"/>
        </a:spcBef>
        <a:spcAft>
          <a:spcPct val="0"/>
        </a:spcAft>
        <a:defRPr sz="3000">
          <a:solidFill>
            <a:schemeClr val="tx2"/>
          </a:solidFill>
          <a:latin typeface="Century Schoolbook"/>
        </a:defRPr>
      </a:lvl7pPr>
      <a:lvl8pPr marL="1371600" algn="l" rtl="0" fontAlgn="base">
        <a:spcBef>
          <a:spcPct val="0"/>
        </a:spcBef>
        <a:spcAft>
          <a:spcPct val="0"/>
        </a:spcAft>
        <a:defRPr sz="3000">
          <a:solidFill>
            <a:schemeClr val="tx2"/>
          </a:solidFill>
          <a:latin typeface="Century Schoolbook"/>
        </a:defRPr>
      </a:lvl8pPr>
      <a:lvl9pPr marL="1828800" algn="l" rtl="0" fontAlgn="base">
        <a:spcBef>
          <a:spcPct val="0"/>
        </a:spcBef>
        <a:spcAft>
          <a:spcPct val="0"/>
        </a:spcAft>
        <a:defRPr sz="3000">
          <a:solidFill>
            <a:schemeClr val="tx2"/>
          </a:solidFill>
          <a:latin typeface="Century Schoolbook"/>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analyse-it.com/products/standar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http://upload.wikimedia.org/wikipedia/commons/1/1b/Normal_distribution_pdf.png" TargetMode="External"/><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en.wikipedia.org/wiki/File:PascalTriangleAnimated2.gif" TargetMode="External"/><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31.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3.wmf"/><Relationship Id="rId5" Type="http://schemas.openxmlformats.org/officeDocument/2006/relationships/image" Target="../media/image42.wmf"/><Relationship Id="rId10" Type="http://schemas.openxmlformats.org/officeDocument/2006/relationships/oleObject" Target="../embeddings/oleObject6.bin"/><Relationship Id="rId4" Type="http://schemas.openxmlformats.org/officeDocument/2006/relationships/image" Target="../media/image41.wmf"/><Relationship Id="rId9" Type="http://schemas.openxmlformats.org/officeDocument/2006/relationships/image" Target="../media/image46.wmf"/></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33.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eprints.aston.ac.uk/9317/1/Statnote_6.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microbiologybytes.com/maths/videos"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www.youtube.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381000" y="1295400"/>
            <a:ext cx="8597900" cy="646113"/>
          </a:xfrm>
          <a:prstGeom prst="rect">
            <a:avLst/>
          </a:prstGeom>
          <a:noFill/>
          <a:ln w="9525">
            <a:noFill/>
            <a:miter lim="800000"/>
            <a:headEnd/>
            <a:tailEnd/>
          </a:ln>
        </p:spPr>
        <p:txBody>
          <a:bodyPr wrap="none">
            <a:spAutoFit/>
          </a:bodyPr>
          <a:lstStyle/>
          <a:p>
            <a:r>
              <a:rPr lang="en-US" sz="3600" b="1">
                <a:latin typeface="Calibri" pitchFamily="34" charset="0"/>
              </a:rPr>
              <a:t>How Statistics Can Empower Your Research?</a:t>
            </a:r>
          </a:p>
        </p:txBody>
      </p:sp>
      <p:sp>
        <p:nvSpPr>
          <p:cNvPr id="17411" name="Text Box 20"/>
          <p:cNvSpPr txBox="1">
            <a:spLocks noChangeArrowheads="1"/>
          </p:cNvSpPr>
          <p:nvPr/>
        </p:nvSpPr>
        <p:spPr bwMode="auto">
          <a:xfrm>
            <a:off x="2020888" y="3581400"/>
            <a:ext cx="5492750" cy="1631950"/>
          </a:xfrm>
          <a:prstGeom prst="rect">
            <a:avLst/>
          </a:prstGeom>
          <a:noFill/>
          <a:ln w="9525">
            <a:noFill/>
            <a:miter lim="800000"/>
            <a:headEnd/>
            <a:tailEnd/>
          </a:ln>
        </p:spPr>
        <p:txBody>
          <a:bodyPr wrap="none">
            <a:spAutoFit/>
          </a:bodyPr>
          <a:lstStyle/>
          <a:p>
            <a:pPr algn="ctr"/>
            <a:r>
              <a:rPr lang="en-US" sz="2000"/>
              <a:t>Xiayu (Stacy) Huang</a:t>
            </a:r>
          </a:p>
          <a:p>
            <a:pPr algn="ctr"/>
            <a:endParaRPr lang="en-US" sz="2000"/>
          </a:p>
          <a:p>
            <a:pPr algn="ctr"/>
            <a:r>
              <a:rPr lang="en-US" sz="2000"/>
              <a:t>Bioinformatics Shared Resource</a:t>
            </a:r>
          </a:p>
          <a:p>
            <a:pPr algn="ctr"/>
            <a:endParaRPr lang="en-US" sz="2000"/>
          </a:p>
          <a:p>
            <a:pPr algn="ctr"/>
            <a:r>
              <a:rPr lang="en-US" sz="2000"/>
              <a:t>Sanford | Burnham Medical Research Institute </a:t>
            </a:r>
          </a:p>
        </p:txBody>
      </p:sp>
      <p:pic>
        <p:nvPicPr>
          <p:cNvPr id="17412" name="Picture 1" descr="G:\PRESENTATIONS\Graphics_logos\Sanford_Burnham_newlogo.gif"/>
          <p:cNvPicPr>
            <a:picLocks noChangeAspect="1" noChangeArrowheads="1"/>
          </p:cNvPicPr>
          <p:nvPr/>
        </p:nvPicPr>
        <p:blipFill>
          <a:blip r:embed="rId3" cstate="print"/>
          <a:srcRect/>
          <a:stretch>
            <a:fillRect/>
          </a:stretch>
        </p:blipFill>
        <p:spPr bwMode="auto">
          <a:xfrm>
            <a:off x="6324600" y="0"/>
            <a:ext cx="2936875" cy="914400"/>
          </a:xfrm>
          <a:prstGeom prst="rect">
            <a:avLst/>
          </a:prstGeom>
          <a:noFill/>
          <a:ln w="9525">
            <a:noFill/>
            <a:miter lim="800000"/>
            <a:headEnd/>
            <a:tailEnd/>
          </a:ln>
        </p:spPr>
      </p:pic>
    </p:spTree>
  </p:cSld>
  <p:clrMapOvr>
    <a:masterClrMapping/>
  </p:clrMapOvr>
  <p:transition advTm="1076"/>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2900"/>
            <a:ext cx="8077200" cy="1143000"/>
          </a:xfrm>
        </p:spPr>
        <p:txBody>
          <a:bodyPr>
            <a:noAutofit/>
          </a:bodyPr>
          <a:lstStyle/>
          <a:p>
            <a:pPr eaLnBrk="1" fontAlgn="auto" hangingPunct="1">
              <a:spcAft>
                <a:spcPts val="0"/>
              </a:spcAft>
              <a:defRPr/>
            </a:pPr>
            <a:r>
              <a:rPr lang="en-US" sz="3600" b="1" dirty="0" smtClean="0">
                <a:latin typeface="Calibri" pitchFamily="34" charset="0"/>
                <a:cs typeface="Calibri" pitchFamily="34" charset="0"/>
              </a:rPr>
              <a:t>Calculating mean, median, mode and standard deviation in excel</a:t>
            </a:r>
            <a:endParaRPr lang="en-US" sz="3600" b="1" dirty="0">
              <a:latin typeface="Calibri" pitchFamily="34" charset="0"/>
              <a:cs typeface="Calibri" pitchFamily="34" charset="0"/>
            </a:endParaRPr>
          </a:p>
        </p:txBody>
      </p:sp>
      <p:pic>
        <p:nvPicPr>
          <p:cNvPr id="24579" name="Picture 4"/>
          <p:cNvPicPr>
            <a:picLocks noChangeAspect="1" noChangeArrowheads="1"/>
          </p:cNvPicPr>
          <p:nvPr/>
        </p:nvPicPr>
        <p:blipFill>
          <a:blip r:embed="rId3" cstate="print"/>
          <a:srcRect/>
          <a:stretch>
            <a:fillRect/>
          </a:stretch>
        </p:blipFill>
        <p:spPr bwMode="auto">
          <a:xfrm>
            <a:off x="381000" y="1692275"/>
            <a:ext cx="8153400" cy="4743450"/>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1371600" y="1371600"/>
            <a:ext cx="5791200" cy="4575175"/>
          </a:xfrm>
          <a:prstGeom prst="rect">
            <a:avLst/>
          </a:prstGeom>
          <a:noFill/>
          <a:ln w="9525">
            <a:noFill/>
            <a:miter lim="800000"/>
            <a:headEnd/>
            <a:tailEnd/>
          </a:ln>
        </p:spPr>
      </p:pic>
      <p:sp>
        <p:nvSpPr>
          <p:cNvPr id="25603" name="TextBox 5"/>
          <p:cNvSpPr txBox="1">
            <a:spLocks noChangeArrowheads="1"/>
          </p:cNvSpPr>
          <p:nvPr/>
        </p:nvSpPr>
        <p:spPr bwMode="auto">
          <a:xfrm>
            <a:off x="1981200" y="6080125"/>
            <a:ext cx="4711700" cy="646113"/>
          </a:xfrm>
          <a:prstGeom prst="rect">
            <a:avLst/>
          </a:prstGeom>
          <a:solidFill>
            <a:schemeClr val="bg1"/>
          </a:solidFill>
          <a:ln w="9525">
            <a:noFill/>
            <a:miter lim="800000"/>
            <a:headEnd/>
            <a:tailEnd/>
          </a:ln>
        </p:spPr>
        <p:txBody>
          <a:bodyPr wrap="none">
            <a:spAutoFit/>
          </a:bodyPr>
          <a:lstStyle/>
          <a:p>
            <a:r>
              <a:rPr lang="en-US">
                <a:solidFill>
                  <a:srgbClr val="002060"/>
                </a:solidFill>
                <a:hlinkClick r:id="rId4"/>
              </a:rPr>
              <a:t>http://www.analyse-it.com/products/standard</a:t>
            </a:r>
            <a:endParaRPr lang="en-US">
              <a:solidFill>
                <a:srgbClr val="002060"/>
              </a:solidFill>
            </a:endParaRPr>
          </a:p>
          <a:p>
            <a:endParaRPr lang="en-US"/>
          </a:p>
        </p:txBody>
      </p:sp>
      <p:sp>
        <p:nvSpPr>
          <p:cNvPr id="6" name="Title 1"/>
          <p:cNvSpPr>
            <a:spLocks noGrp="1"/>
          </p:cNvSpPr>
          <p:nvPr>
            <p:ph type="title"/>
          </p:nvPr>
        </p:nvSpPr>
        <p:spPr>
          <a:xfrm>
            <a:off x="381000" y="152400"/>
            <a:ext cx="8534400" cy="1143000"/>
          </a:xfrm>
        </p:spPr>
        <p:txBody>
          <a:bodyPr>
            <a:noAutofit/>
          </a:bodyPr>
          <a:lstStyle/>
          <a:p>
            <a:pPr eaLnBrk="1" fontAlgn="auto" hangingPunct="1">
              <a:spcAft>
                <a:spcPts val="0"/>
              </a:spcAft>
              <a:defRPr/>
            </a:pPr>
            <a:r>
              <a:rPr lang="en-US" sz="3200" b="1" dirty="0" smtClean="0">
                <a:latin typeface="Calibri" pitchFamily="34" charset="0"/>
                <a:cs typeface="Calibri" pitchFamily="34" charset="0"/>
              </a:rPr>
              <a:t>Calculating mean, median, mode and standard deviation in excel+ add-ins (</a:t>
            </a:r>
            <a:r>
              <a:rPr lang="en-US" sz="3200" b="1" dirty="0" err="1" smtClean="0">
                <a:latin typeface="Calibri" pitchFamily="34" charset="0"/>
                <a:cs typeface="Calibri" pitchFamily="34" charset="0"/>
              </a:rPr>
              <a:t>Analyse</a:t>
            </a:r>
            <a:r>
              <a:rPr lang="en-US" sz="3200" b="1" dirty="0" smtClean="0">
                <a:latin typeface="Calibri" pitchFamily="34" charset="0"/>
                <a:cs typeface="Calibri" pitchFamily="34" charset="0"/>
              </a:rPr>
              <a:t>-it)</a:t>
            </a:r>
            <a:endParaRPr lang="en-US" sz="3200" b="1" dirty="0">
              <a:latin typeface="Calibri" pitchFamily="34" charset="0"/>
              <a:cs typeface="Calibri" pitchFamily="34" charset="0"/>
            </a:endParaRPr>
          </a:p>
        </p:txBody>
      </p:sp>
    </p:spTree>
  </p:cSld>
  <p:clrMapOvr>
    <a:masterClrMapping/>
  </p:clrMapOvr>
  <p:transition advTm="9391"/>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cstate="print"/>
          <a:srcRect/>
          <a:stretch>
            <a:fillRect/>
          </a:stretch>
        </p:blipFill>
        <p:spPr bwMode="auto">
          <a:xfrm>
            <a:off x="1066800" y="4648200"/>
            <a:ext cx="6800850" cy="1781175"/>
          </a:xfrm>
          <a:prstGeom prst="rect">
            <a:avLst/>
          </a:prstGeom>
          <a:noFill/>
          <a:ln w="9525">
            <a:noFill/>
            <a:miter lim="800000"/>
            <a:headEnd/>
            <a:tailEnd/>
          </a:ln>
        </p:spPr>
      </p:pic>
      <p:pic>
        <p:nvPicPr>
          <p:cNvPr id="26627" name="Picture 3"/>
          <p:cNvPicPr>
            <a:picLocks noChangeAspect="1" noChangeArrowheads="1"/>
          </p:cNvPicPr>
          <p:nvPr/>
        </p:nvPicPr>
        <p:blipFill>
          <a:blip r:embed="rId4" cstate="print"/>
          <a:srcRect/>
          <a:stretch>
            <a:fillRect/>
          </a:stretch>
        </p:blipFill>
        <p:spPr bwMode="auto">
          <a:xfrm>
            <a:off x="1447800" y="990600"/>
            <a:ext cx="6172200" cy="3333750"/>
          </a:xfrm>
          <a:prstGeom prst="rect">
            <a:avLst/>
          </a:prstGeom>
          <a:noFill/>
          <a:ln w="9525">
            <a:noFill/>
            <a:miter lim="800000"/>
            <a:headEnd/>
            <a:tailEnd/>
          </a:ln>
        </p:spPr>
      </p:pic>
      <p:sp>
        <p:nvSpPr>
          <p:cNvPr id="4" name="Title 1"/>
          <p:cNvSpPr>
            <a:spLocks noGrp="1"/>
          </p:cNvSpPr>
          <p:nvPr>
            <p:ph type="title"/>
          </p:nvPr>
        </p:nvSpPr>
        <p:spPr>
          <a:xfrm>
            <a:off x="441325" y="-204788"/>
            <a:ext cx="7467600" cy="1143001"/>
          </a:xfrm>
        </p:spPr>
        <p:txBody>
          <a:bodyPr>
            <a:noAutofit/>
          </a:bodyPr>
          <a:lstStyle/>
          <a:p>
            <a:pPr eaLnBrk="1" fontAlgn="auto" hangingPunct="1">
              <a:spcAft>
                <a:spcPts val="0"/>
              </a:spcAft>
              <a:defRPr/>
            </a:pPr>
            <a:r>
              <a:rPr lang="en-US" sz="3600" b="1" dirty="0" smtClean="0">
                <a:latin typeface="Calibri" pitchFamily="34" charset="0"/>
                <a:cs typeface="Calibri" pitchFamily="34" charset="0"/>
              </a:rPr>
              <a:t>Result</a:t>
            </a:r>
            <a:endParaRPr lang="en-US" sz="3600" b="1" dirty="0">
              <a:latin typeface="Calibri" pitchFamily="34" charset="0"/>
              <a:cs typeface="Calibri" pitchFamily="34" charset="0"/>
            </a:endParaRPr>
          </a:p>
        </p:txBody>
      </p:sp>
    </p:spTree>
  </p:cSld>
  <p:clrMapOvr>
    <a:masterClrMapping/>
  </p:clrMapOvr>
  <p:transition advTm="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175"/>
            <a:ext cx="7467600" cy="1143000"/>
          </a:xfrm>
        </p:spPr>
        <p:txBody>
          <a:bodyPr/>
          <a:lstStyle/>
          <a:p>
            <a:pPr>
              <a:defRPr/>
            </a:pPr>
            <a:r>
              <a:rPr lang="en-US" sz="3600" b="1" dirty="0" smtClean="0">
                <a:latin typeface="Calibri" pitchFamily="34" charset="0"/>
                <a:cs typeface="Calibri" pitchFamily="34" charset="0"/>
              </a:rPr>
              <a:t>Will they get funded?</a:t>
            </a:r>
            <a:endParaRPr lang="en-US" sz="3600" b="1" dirty="0">
              <a:latin typeface="Calibri" pitchFamily="34" charset="0"/>
              <a:cs typeface="Calibri" pitchFamily="34" charset="0"/>
            </a:endParaRPr>
          </a:p>
        </p:txBody>
      </p:sp>
      <p:sp>
        <p:nvSpPr>
          <p:cNvPr id="27651" name="Rectangle 3"/>
          <p:cNvSpPr>
            <a:spLocks noChangeArrowheads="1"/>
          </p:cNvSpPr>
          <p:nvPr/>
        </p:nvSpPr>
        <p:spPr bwMode="auto">
          <a:xfrm>
            <a:off x="685800" y="3810000"/>
            <a:ext cx="4572000" cy="646113"/>
          </a:xfrm>
          <a:prstGeom prst="rect">
            <a:avLst/>
          </a:prstGeom>
          <a:noFill/>
          <a:ln w="9525">
            <a:noFill/>
            <a:miter lim="800000"/>
            <a:headEnd/>
            <a:tailEnd/>
          </a:ln>
        </p:spPr>
        <p:txBody>
          <a:bodyPr>
            <a:spAutoFit/>
          </a:bodyPr>
          <a:lstStyle/>
          <a:p>
            <a:r>
              <a:rPr lang="en-US"/>
              <a:t/>
            </a:r>
            <a:br>
              <a:rPr lang="en-US"/>
            </a:br>
            <a:endParaRPr lang="en-US"/>
          </a:p>
        </p:txBody>
      </p:sp>
      <p:graphicFrame>
        <p:nvGraphicFramePr>
          <p:cNvPr id="7" name="Table 6"/>
          <p:cNvGraphicFramePr>
            <a:graphicFrameLocks noGrp="1"/>
          </p:cNvGraphicFramePr>
          <p:nvPr/>
        </p:nvGraphicFramePr>
        <p:xfrm>
          <a:off x="1447800" y="1828800"/>
          <a:ext cx="6248400" cy="1249680"/>
        </p:xfrm>
        <a:graphic>
          <a:graphicData uri="http://schemas.openxmlformats.org/drawingml/2006/table">
            <a:tbl>
              <a:tblPr firstRow="1" bandRow="1">
                <a:tableStyleId>{2D5ABB26-0587-4C30-8999-92F81FD0307C}</a:tableStyleId>
              </a:tblPr>
              <a:tblGrid>
                <a:gridCol w="2393004"/>
                <a:gridCol w="1994170"/>
                <a:gridCol w="1861226"/>
              </a:tblGrid>
              <a:tr h="457200">
                <a:tc>
                  <a:txBody>
                    <a:bodyPr/>
                    <a:lstStyle/>
                    <a:p>
                      <a:pPr algn="ctr"/>
                      <a:r>
                        <a:rPr lang="en-US" sz="2000" b="1" dirty="0" smtClean="0">
                          <a:latin typeface="Calibri" pitchFamily="34" charset="0"/>
                          <a:cs typeface="Calibri" pitchFamily="34" charset="0"/>
                        </a:rPr>
                        <a:t>Descriptive</a:t>
                      </a:r>
                      <a:r>
                        <a:rPr lang="en-US" sz="2000" b="1" baseline="0" dirty="0" smtClean="0">
                          <a:latin typeface="Calibri" pitchFamily="34" charset="0"/>
                          <a:cs typeface="Calibri" pitchFamily="34" charset="0"/>
                        </a:rPr>
                        <a:t> statistics</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Calibri" pitchFamily="34" charset="0"/>
                          <a:cs typeface="Calibri" pitchFamily="34" charset="0"/>
                        </a:rPr>
                        <a:t>No treatment</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Calibri" pitchFamily="34" charset="0"/>
                          <a:cs typeface="Calibri" pitchFamily="34" charset="0"/>
                        </a:rPr>
                        <a:t>New treatment</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latin typeface="Calibri" pitchFamily="34" charset="0"/>
                          <a:cs typeface="Calibri" pitchFamily="34" charset="0"/>
                        </a:rPr>
                        <a:t>Mean</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Calibri" pitchFamily="34" charset="0"/>
                          <a:cs typeface="Calibri" pitchFamily="34" charset="0"/>
                        </a:rPr>
                        <a:t>9.6</a:t>
                      </a:r>
                      <a:endParaRPr lang="en-US" sz="2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FF0000"/>
                          </a:solidFill>
                          <a:latin typeface="Calibri" pitchFamily="34" charset="0"/>
                          <a:cs typeface="Calibri" pitchFamily="34" charset="0"/>
                        </a:rPr>
                        <a:t>10.8</a:t>
                      </a:r>
                      <a:endParaRPr lang="en-US" sz="2000" dirty="0">
                        <a:solidFill>
                          <a:srgbClr val="FF00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latin typeface="Calibri" pitchFamily="34" charset="0"/>
                          <a:cs typeface="Calibri" pitchFamily="34" charset="0"/>
                        </a:rPr>
                        <a:t>Standard deviation</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Calibri" pitchFamily="34" charset="0"/>
                          <a:cs typeface="Calibri" pitchFamily="34" charset="0"/>
                        </a:rPr>
                        <a:t>3.2</a:t>
                      </a:r>
                      <a:endParaRPr lang="en-US" sz="2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FF0000"/>
                          </a:solidFill>
                          <a:latin typeface="Calibri" pitchFamily="34" charset="0"/>
                          <a:cs typeface="Calibri" pitchFamily="34" charset="0"/>
                        </a:rPr>
                        <a:t>11.0</a:t>
                      </a:r>
                      <a:endParaRPr lang="en-US" sz="2000" dirty="0">
                        <a:solidFill>
                          <a:srgbClr val="FF00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7670" name="TextBox 7"/>
          <p:cNvSpPr txBox="1">
            <a:spLocks noChangeArrowheads="1"/>
          </p:cNvSpPr>
          <p:nvPr/>
        </p:nvSpPr>
        <p:spPr bwMode="auto">
          <a:xfrm>
            <a:off x="762000" y="3733800"/>
            <a:ext cx="3502025" cy="461963"/>
          </a:xfrm>
          <a:prstGeom prst="rect">
            <a:avLst/>
          </a:prstGeom>
          <a:noFill/>
          <a:ln w="9525">
            <a:noFill/>
            <a:miter lim="800000"/>
            <a:headEnd/>
            <a:tailEnd/>
          </a:ln>
        </p:spPr>
        <p:txBody>
          <a:bodyPr wrap="none">
            <a:spAutoFit/>
          </a:bodyPr>
          <a:lstStyle/>
          <a:p>
            <a:r>
              <a:rPr lang="en-US" sz="2400" b="1"/>
              <a:t>After removing outlier</a:t>
            </a:r>
          </a:p>
        </p:txBody>
      </p:sp>
      <p:graphicFrame>
        <p:nvGraphicFramePr>
          <p:cNvPr id="10" name="Table 9"/>
          <p:cNvGraphicFramePr>
            <a:graphicFrameLocks noGrp="1"/>
          </p:cNvGraphicFramePr>
          <p:nvPr/>
        </p:nvGraphicFramePr>
        <p:xfrm>
          <a:off x="1431925" y="4343400"/>
          <a:ext cx="6248400" cy="1249680"/>
        </p:xfrm>
        <a:graphic>
          <a:graphicData uri="http://schemas.openxmlformats.org/drawingml/2006/table">
            <a:tbl>
              <a:tblPr firstRow="1" bandRow="1">
                <a:tableStyleId>{2D5ABB26-0587-4C30-8999-92F81FD0307C}</a:tableStyleId>
              </a:tblPr>
              <a:tblGrid>
                <a:gridCol w="2393004"/>
                <a:gridCol w="1994170"/>
                <a:gridCol w="1861226"/>
              </a:tblGrid>
              <a:tr h="457200">
                <a:tc>
                  <a:txBody>
                    <a:bodyPr/>
                    <a:lstStyle/>
                    <a:p>
                      <a:pPr algn="ctr"/>
                      <a:r>
                        <a:rPr lang="en-US" sz="2000" b="1" dirty="0" smtClean="0">
                          <a:latin typeface="Calibri" pitchFamily="34" charset="0"/>
                          <a:cs typeface="Calibri" pitchFamily="34" charset="0"/>
                        </a:rPr>
                        <a:t>Descriptive</a:t>
                      </a:r>
                      <a:r>
                        <a:rPr lang="en-US" sz="2000" b="1" baseline="0" dirty="0" smtClean="0">
                          <a:latin typeface="Calibri" pitchFamily="34" charset="0"/>
                          <a:cs typeface="Calibri" pitchFamily="34" charset="0"/>
                        </a:rPr>
                        <a:t> statistics</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Calibri" pitchFamily="34" charset="0"/>
                          <a:cs typeface="Calibri" pitchFamily="34" charset="0"/>
                        </a:rPr>
                        <a:t>No treatment</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Calibri" pitchFamily="34" charset="0"/>
                          <a:cs typeface="Calibri" pitchFamily="34" charset="0"/>
                        </a:rPr>
                        <a:t>New treatment</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latin typeface="Calibri" pitchFamily="34" charset="0"/>
                          <a:cs typeface="Calibri" pitchFamily="34" charset="0"/>
                        </a:rPr>
                        <a:t>Mean</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Calibri" pitchFamily="34" charset="0"/>
                          <a:cs typeface="Calibri" pitchFamily="34" charset="0"/>
                        </a:rPr>
                        <a:t>9.6</a:t>
                      </a:r>
                      <a:endParaRPr lang="en-US" sz="2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FF0000"/>
                          </a:solidFill>
                          <a:latin typeface="Calibri" pitchFamily="34" charset="0"/>
                          <a:cs typeface="Calibri" pitchFamily="34" charset="0"/>
                        </a:rPr>
                        <a:t>7.6</a:t>
                      </a:r>
                      <a:endParaRPr lang="en-US" sz="2000" dirty="0">
                        <a:solidFill>
                          <a:srgbClr val="FF00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latin typeface="Calibri" pitchFamily="34" charset="0"/>
                          <a:cs typeface="Calibri" pitchFamily="34" charset="0"/>
                        </a:rPr>
                        <a:t>Standard deviation</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Calibri" pitchFamily="34" charset="0"/>
                          <a:cs typeface="Calibri" pitchFamily="34" charset="0"/>
                        </a:rPr>
                        <a:t>3.2</a:t>
                      </a:r>
                      <a:endParaRPr lang="en-US" sz="2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FF0000"/>
                          </a:solidFill>
                          <a:latin typeface="Calibri" pitchFamily="34" charset="0"/>
                          <a:cs typeface="Calibri" pitchFamily="34" charset="0"/>
                        </a:rPr>
                        <a:t>2.4</a:t>
                      </a:r>
                      <a:endParaRPr lang="en-US" sz="2000" dirty="0">
                        <a:solidFill>
                          <a:srgbClr val="FF00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advTm="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Autofit/>
          </a:bodyPr>
          <a:lstStyle/>
          <a:p>
            <a:pPr>
              <a:defRPr/>
            </a:pPr>
            <a:r>
              <a:rPr lang="en-US" sz="3600" b="1" dirty="0" smtClean="0">
                <a:latin typeface="Calibri" pitchFamily="34" charset="0"/>
                <a:cs typeface="Calibri" pitchFamily="34" charset="0"/>
              </a:rPr>
              <a:t>Choosing measure of central tendency and dispersion</a:t>
            </a:r>
            <a:endParaRPr lang="en-US" sz="3600" b="1" dirty="0">
              <a:latin typeface="Calibri" pitchFamily="34" charset="0"/>
              <a:cs typeface="Calibri" pitchFamily="34" charset="0"/>
            </a:endParaRPr>
          </a:p>
        </p:txBody>
      </p:sp>
      <p:pic>
        <p:nvPicPr>
          <p:cNvPr id="28675" name="Picture 2"/>
          <p:cNvPicPr>
            <a:picLocks noChangeAspect="1" noChangeArrowheads="1"/>
          </p:cNvPicPr>
          <p:nvPr/>
        </p:nvPicPr>
        <p:blipFill>
          <a:blip r:embed="rId3" cstate="print"/>
          <a:srcRect/>
          <a:stretch>
            <a:fillRect/>
          </a:stretch>
        </p:blipFill>
        <p:spPr bwMode="auto">
          <a:xfrm>
            <a:off x="304800" y="2362200"/>
            <a:ext cx="4114800" cy="2133600"/>
          </a:xfrm>
          <a:prstGeom prst="rect">
            <a:avLst/>
          </a:prstGeom>
          <a:noFill/>
          <a:ln w="9525">
            <a:noFill/>
            <a:miter lim="800000"/>
            <a:headEnd/>
            <a:tailEnd/>
          </a:ln>
        </p:spPr>
      </p:pic>
      <p:pic>
        <p:nvPicPr>
          <p:cNvPr id="28676" name="Picture 3"/>
          <p:cNvPicPr>
            <a:picLocks noChangeAspect="1" noChangeArrowheads="1"/>
          </p:cNvPicPr>
          <p:nvPr/>
        </p:nvPicPr>
        <p:blipFill>
          <a:blip r:embed="rId4" cstate="print"/>
          <a:srcRect/>
          <a:stretch>
            <a:fillRect/>
          </a:stretch>
        </p:blipFill>
        <p:spPr bwMode="auto">
          <a:xfrm>
            <a:off x="4495800" y="2286000"/>
            <a:ext cx="4100513" cy="2286000"/>
          </a:xfrm>
          <a:prstGeom prst="rect">
            <a:avLst/>
          </a:prstGeom>
          <a:noFill/>
          <a:ln w="9525">
            <a:noFill/>
            <a:miter lim="800000"/>
            <a:headEnd/>
            <a:tailEnd/>
          </a:ln>
        </p:spPr>
      </p:pic>
      <p:sp>
        <p:nvSpPr>
          <p:cNvPr id="28677" name="TextBox 5"/>
          <p:cNvSpPr txBox="1">
            <a:spLocks noChangeArrowheads="1"/>
          </p:cNvSpPr>
          <p:nvPr/>
        </p:nvSpPr>
        <p:spPr bwMode="auto">
          <a:xfrm>
            <a:off x="1143000" y="1828800"/>
            <a:ext cx="2698750" cy="369888"/>
          </a:xfrm>
          <a:prstGeom prst="rect">
            <a:avLst/>
          </a:prstGeom>
          <a:noFill/>
          <a:ln w="9525">
            <a:noFill/>
            <a:miter lim="800000"/>
            <a:headEnd/>
            <a:tailEnd/>
          </a:ln>
        </p:spPr>
        <p:txBody>
          <a:bodyPr wrap="none">
            <a:spAutoFit/>
          </a:bodyPr>
          <a:lstStyle/>
          <a:p>
            <a:r>
              <a:rPr lang="en-US" b="1"/>
              <a:t>Symmetric distribution</a:t>
            </a:r>
          </a:p>
        </p:txBody>
      </p:sp>
      <p:sp>
        <p:nvSpPr>
          <p:cNvPr id="28678" name="TextBox 6"/>
          <p:cNvSpPr txBox="1">
            <a:spLocks noChangeArrowheads="1"/>
          </p:cNvSpPr>
          <p:nvPr/>
        </p:nvSpPr>
        <p:spPr bwMode="auto">
          <a:xfrm>
            <a:off x="4876800" y="1828800"/>
            <a:ext cx="2838450" cy="369888"/>
          </a:xfrm>
          <a:prstGeom prst="rect">
            <a:avLst/>
          </a:prstGeom>
          <a:noFill/>
          <a:ln w="9525">
            <a:noFill/>
            <a:miter lim="800000"/>
            <a:headEnd/>
            <a:tailEnd/>
          </a:ln>
        </p:spPr>
        <p:txBody>
          <a:bodyPr wrap="none">
            <a:spAutoFit/>
          </a:bodyPr>
          <a:lstStyle/>
          <a:p>
            <a:r>
              <a:rPr lang="en-US" b="1"/>
              <a:t>Asymmetric distribution</a:t>
            </a:r>
          </a:p>
        </p:txBody>
      </p:sp>
      <p:sp>
        <p:nvSpPr>
          <p:cNvPr id="28679" name="TextBox 7"/>
          <p:cNvSpPr txBox="1">
            <a:spLocks noChangeArrowheads="1"/>
          </p:cNvSpPr>
          <p:nvPr/>
        </p:nvSpPr>
        <p:spPr bwMode="auto">
          <a:xfrm>
            <a:off x="495300" y="4800600"/>
            <a:ext cx="5802313" cy="923925"/>
          </a:xfrm>
          <a:prstGeom prst="rect">
            <a:avLst/>
          </a:prstGeom>
          <a:noFill/>
          <a:ln w="9525">
            <a:noFill/>
            <a:miter lim="800000"/>
            <a:headEnd/>
            <a:tailEnd/>
          </a:ln>
        </p:spPr>
        <p:txBody>
          <a:bodyPr wrap="none">
            <a:spAutoFit/>
          </a:bodyPr>
          <a:lstStyle/>
          <a:p>
            <a:pPr>
              <a:buFont typeface="Wingdings" pitchFamily="2" charset="2"/>
              <a:buChar char="ü"/>
            </a:pPr>
            <a:r>
              <a:rPr lang="en-US"/>
              <a:t> Symmetric distribution: mean and standard deviation</a:t>
            </a:r>
          </a:p>
          <a:p>
            <a:endParaRPr lang="en-US"/>
          </a:p>
          <a:p>
            <a:pPr>
              <a:buFont typeface="Wingdings" pitchFamily="2" charset="2"/>
              <a:buChar char="ü"/>
            </a:pPr>
            <a:r>
              <a:rPr lang="en-US"/>
              <a:t> Asymmetric distribution: median and IQR</a:t>
            </a:r>
          </a:p>
        </p:txBody>
      </p:sp>
    </p:spTree>
  </p:cSld>
  <p:clrMapOvr>
    <a:masterClrMapping/>
  </p:clrMapOvr>
  <p:transition advTm="53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63" y="-117475"/>
            <a:ext cx="7467600" cy="1143000"/>
          </a:xfrm>
        </p:spPr>
        <p:txBody>
          <a:bodyPr/>
          <a:lstStyle/>
          <a:p>
            <a:pPr>
              <a:defRPr/>
            </a:pPr>
            <a:r>
              <a:rPr lang="en-US" sz="3600" b="1" dirty="0" smtClean="0">
                <a:latin typeface="Calibri" pitchFamily="34" charset="0"/>
                <a:cs typeface="Calibri" pitchFamily="34" charset="0"/>
              </a:rPr>
              <a:t>Choosing the right measurement</a:t>
            </a:r>
            <a:endParaRPr lang="en-US" sz="3600" b="1" dirty="0">
              <a:latin typeface="Calibri" pitchFamily="34" charset="0"/>
              <a:cs typeface="Calibri" pitchFamily="34" charset="0"/>
            </a:endParaRPr>
          </a:p>
        </p:txBody>
      </p:sp>
      <p:graphicFrame>
        <p:nvGraphicFramePr>
          <p:cNvPr id="7" name="Table 6"/>
          <p:cNvGraphicFramePr>
            <a:graphicFrameLocks noGrp="1"/>
          </p:cNvGraphicFramePr>
          <p:nvPr/>
        </p:nvGraphicFramePr>
        <p:xfrm>
          <a:off x="1212850" y="3962400"/>
          <a:ext cx="6172200" cy="2042160"/>
        </p:xfrm>
        <a:graphic>
          <a:graphicData uri="http://schemas.openxmlformats.org/drawingml/2006/table">
            <a:tbl>
              <a:tblPr firstRow="1" bandRow="1">
                <a:tableStyleId>{2D5ABB26-0587-4C30-8999-92F81FD0307C}</a:tableStyleId>
              </a:tblPr>
              <a:tblGrid>
                <a:gridCol w="2363821"/>
                <a:gridCol w="1969851"/>
                <a:gridCol w="1838528"/>
              </a:tblGrid>
              <a:tr h="457200">
                <a:tc>
                  <a:txBody>
                    <a:bodyPr/>
                    <a:lstStyle/>
                    <a:p>
                      <a:pPr algn="ctr"/>
                      <a:r>
                        <a:rPr lang="en-US" sz="2000" b="1" dirty="0" smtClean="0">
                          <a:latin typeface="Calibri" pitchFamily="34" charset="0"/>
                          <a:cs typeface="Calibri" pitchFamily="34" charset="0"/>
                        </a:rPr>
                        <a:t>Descriptive</a:t>
                      </a:r>
                      <a:r>
                        <a:rPr lang="en-US" sz="2000" b="1" baseline="0" dirty="0" smtClean="0">
                          <a:latin typeface="Calibri" pitchFamily="34" charset="0"/>
                          <a:cs typeface="Calibri" pitchFamily="34" charset="0"/>
                        </a:rPr>
                        <a:t> statistics</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Calibri" pitchFamily="34" charset="0"/>
                          <a:cs typeface="Calibri" pitchFamily="34" charset="0"/>
                        </a:rPr>
                        <a:t>No treatment</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dirty="0" smtClean="0">
                          <a:latin typeface="Calibri" pitchFamily="34" charset="0"/>
                          <a:cs typeface="Calibri" pitchFamily="34" charset="0"/>
                        </a:rPr>
                        <a:t>New treatment</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latin typeface="Calibri" pitchFamily="34" charset="0"/>
                          <a:cs typeface="Calibri" pitchFamily="34" charset="0"/>
                        </a:rPr>
                        <a:t>Mean</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Calibri" pitchFamily="34" charset="0"/>
                          <a:cs typeface="Calibri" pitchFamily="34" charset="0"/>
                        </a:rPr>
                        <a:t>9.6</a:t>
                      </a:r>
                      <a:endParaRPr lang="en-US" sz="2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FF0000"/>
                          </a:solidFill>
                          <a:latin typeface="Calibri" pitchFamily="34" charset="0"/>
                          <a:cs typeface="Calibri" pitchFamily="34" charset="0"/>
                        </a:rPr>
                        <a:t>10.8</a:t>
                      </a:r>
                      <a:endParaRPr lang="en-US" sz="2000" dirty="0">
                        <a:solidFill>
                          <a:srgbClr val="FF00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latin typeface="Calibri" pitchFamily="34" charset="0"/>
                          <a:cs typeface="Calibri" pitchFamily="34" charset="0"/>
                        </a:rPr>
                        <a:t>Standard deviation</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Calibri" pitchFamily="34" charset="0"/>
                          <a:cs typeface="Calibri" pitchFamily="34" charset="0"/>
                        </a:rPr>
                        <a:t>3.2</a:t>
                      </a:r>
                      <a:endParaRPr lang="en-US" sz="2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FF0000"/>
                          </a:solidFill>
                          <a:latin typeface="Calibri" pitchFamily="34" charset="0"/>
                          <a:cs typeface="Calibri" pitchFamily="34" charset="0"/>
                        </a:rPr>
                        <a:t>11</a:t>
                      </a:r>
                      <a:endParaRPr lang="en-US" sz="2000" dirty="0">
                        <a:solidFill>
                          <a:srgbClr val="FF000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latin typeface="Calibri" pitchFamily="34" charset="0"/>
                          <a:cs typeface="Calibri" pitchFamily="34" charset="0"/>
                        </a:rPr>
                        <a:t>Median</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Calibri" pitchFamily="34" charset="0"/>
                          <a:cs typeface="Calibri" pitchFamily="34" charset="0"/>
                        </a:rPr>
                        <a:t>9.6</a:t>
                      </a:r>
                      <a:endParaRPr lang="en-US" sz="2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70C0"/>
                          </a:solidFill>
                          <a:latin typeface="Calibri" pitchFamily="34" charset="0"/>
                          <a:cs typeface="Calibri" pitchFamily="34" charset="0"/>
                        </a:rPr>
                        <a:t>8.5</a:t>
                      </a:r>
                      <a:endParaRPr lang="en-US" sz="2000" dirty="0">
                        <a:solidFill>
                          <a:srgbClr val="0070C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2000" b="1" dirty="0" smtClean="0">
                          <a:latin typeface="Calibri" pitchFamily="34" charset="0"/>
                          <a:cs typeface="Calibri" pitchFamily="34" charset="0"/>
                        </a:rPr>
                        <a:t>IQR</a:t>
                      </a:r>
                      <a:endParaRPr lang="en-US" sz="20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Calibri" pitchFamily="34" charset="0"/>
                          <a:cs typeface="Calibri" pitchFamily="34" charset="0"/>
                        </a:rPr>
                        <a:t>3.7</a:t>
                      </a:r>
                      <a:endParaRPr lang="en-US" sz="20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solidFill>
                            <a:srgbClr val="0070C0"/>
                          </a:solidFill>
                          <a:latin typeface="Calibri" pitchFamily="34" charset="0"/>
                          <a:cs typeface="Calibri" pitchFamily="34" charset="0"/>
                        </a:rPr>
                        <a:t>3.8</a:t>
                      </a:r>
                      <a:endParaRPr lang="en-US" sz="2000" dirty="0">
                        <a:solidFill>
                          <a:srgbClr val="0070C0"/>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9725" name="Picture 2"/>
          <p:cNvPicPr>
            <a:picLocks noChangeAspect="1" noChangeArrowheads="1"/>
          </p:cNvPicPr>
          <p:nvPr/>
        </p:nvPicPr>
        <p:blipFill>
          <a:blip r:embed="rId3" cstate="print"/>
          <a:srcRect/>
          <a:stretch>
            <a:fillRect/>
          </a:stretch>
        </p:blipFill>
        <p:spPr bwMode="auto">
          <a:xfrm>
            <a:off x="2514600" y="1295400"/>
            <a:ext cx="3581400" cy="2387600"/>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600" b="1" dirty="0" smtClean="0">
                <a:latin typeface="Calibri" pitchFamily="34" charset="0"/>
                <a:cs typeface="Calibri" pitchFamily="34" charset="0"/>
              </a:rPr>
              <a:t>Measure of association-</a:t>
            </a:r>
            <a:r>
              <a:rPr lang="en-US" sz="3600" b="1" dirty="0" err="1" smtClean="0">
                <a:latin typeface="Calibri" pitchFamily="34" charset="0"/>
                <a:cs typeface="Calibri" pitchFamily="34" charset="0"/>
              </a:rPr>
              <a:t>pearson’s</a:t>
            </a:r>
            <a:r>
              <a:rPr lang="en-US" sz="3600" b="1" dirty="0" smtClean="0">
                <a:latin typeface="Calibri" pitchFamily="34" charset="0"/>
                <a:cs typeface="Calibri" pitchFamily="34" charset="0"/>
              </a:rPr>
              <a:t> correlation</a:t>
            </a:r>
            <a:endParaRPr lang="en-US" sz="3600" dirty="0">
              <a:latin typeface="Calibri" pitchFamily="34" charset="0"/>
              <a:cs typeface="Calibri" pitchFamily="34" charset="0"/>
            </a:endParaRPr>
          </a:p>
        </p:txBody>
      </p:sp>
      <p:graphicFrame>
        <p:nvGraphicFramePr>
          <p:cNvPr id="3" name="Table 2"/>
          <p:cNvGraphicFramePr>
            <a:graphicFrameLocks noGrp="1"/>
          </p:cNvGraphicFramePr>
          <p:nvPr/>
        </p:nvGraphicFramePr>
        <p:xfrm>
          <a:off x="914400" y="1828800"/>
          <a:ext cx="2667000" cy="4398919"/>
        </p:xfrm>
        <a:graphic>
          <a:graphicData uri="http://schemas.openxmlformats.org/drawingml/2006/table">
            <a:tbl>
              <a:tblPr/>
              <a:tblGrid>
                <a:gridCol w="889000"/>
                <a:gridCol w="889000"/>
                <a:gridCol w="889000"/>
              </a:tblGrid>
              <a:tr h="435388">
                <a:tc>
                  <a:txBody>
                    <a:bodyPr/>
                    <a:lstStyle/>
                    <a:p>
                      <a:pPr algn="ctr" fontAlgn="ctr"/>
                      <a:r>
                        <a:rPr lang="en-US" sz="1400" b="1" i="0" u="none" strike="noStrike" dirty="0" smtClean="0">
                          <a:solidFill>
                            <a:srgbClr val="000000"/>
                          </a:solidFill>
                          <a:latin typeface="Calibri"/>
                        </a:rPr>
                        <a:t>Family</a:t>
                      </a:r>
                      <a:endParaRPr lang="en-US" sz="1400" b="1"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Calibri"/>
                        </a:rPr>
                        <a:t>Brother’s height</a:t>
                      </a:r>
                      <a:endParaRPr lang="en-US" sz="1400" b="1"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latin typeface="Calibri"/>
                        </a:rPr>
                        <a:t>Sister’s height</a:t>
                      </a:r>
                      <a:endParaRPr lang="en-US" sz="1400" b="1"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360321">
                <a:tc>
                  <a:txBody>
                    <a:bodyPr/>
                    <a:lstStyle/>
                    <a:p>
                      <a:pPr algn="ctr" fontAlgn="ctr"/>
                      <a:r>
                        <a:rPr lang="en-US" sz="1400" b="0" i="0" u="none" strike="noStrike" dirty="0" smtClean="0">
                          <a:solidFill>
                            <a:srgbClr val="000000"/>
                          </a:solidFill>
                          <a:latin typeface="Calibri"/>
                        </a:rPr>
                        <a:t>1</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71</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69</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360321">
                <a:tc>
                  <a:txBody>
                    <a:bodyPr/>
                    <a:lstStyle/>
                    <a:p>
                      <a:pPr algn="ctr" fontAlgn="ctr"/>
                      <a:r>
                        <a:rPr lang="en-US" sz="1400" b="0" i="0" u="none" strike="noStrike" dirty="0" smtClean="0">
                          <a:solidFill>
                            <a:srgbClr val="000000"/>
                          </a:solidFill>
                          <a:latin typeface="Calibri"/>
                        </a:rPr>
                        <a:t>2</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68</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64</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360321">
                <a:tc>
                  <a:txBody>
                    <a:bodyPr/>
                    <a:lstStyle/>
                    <a:p>
                      <a:pPr algn="ctr" fontAlgn="ctr"/>
                      <a:r>
                        <a:rPr lang="en-US" sz="1400" b="0" i="0" u="none" strike="noStrike" dirty="0" smtClean="0">
                          <a:solidFill>
                            <a:srgbClr val="000000"/>
                          </a:solidFill>
                          <a:latin typeface="Calibri"/>
                        </a:rPr>
                        <a:t>3</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66</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65</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360321">
                <a:tc>
                  <a:txBody>
                    <a:bodyPr/>
                    <a:lstStyle/>
                    <a:p>
                      <a:pPr algn="ctr" fontAlgn="ctr"/>
                      <a:r>
                        <a:rPr lang="en-US" sz="1400" b="0" i="0" u="none" strike="noStrike" dirty="0" smtClean="0">
                          <a:solidFill>
                            <a:srgbClr val="000000"/>
                          </a:solidFill>
                          <a:latin typeface="Calibri"/>
                        </a:rPr>
                        <a:t>4</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67</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63</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360321">
                <a:tc>
                  <a:txBody>
                    <a:bodyPr/>
                    <a:lstStyle/>
                    <a:p>
                      <a:pPr algn="ctr" fontAlgn="ctr"/>
                      <a:r>
                        <a:rPr lang="en-US" sz="1400" b="0" i="0" u="none" strike="noStrike" dirty="0" smtClean="0">
                          <a:solidFill>
                            <a:srgbClr val="000000"/>
                          </a:solidFill>
                          <a:latin typeface="Calibri"/>
                        </a:rPr>
                        <a:t>5</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70</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65</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360321">
                <a:tc>
                  <a:txBody>
                    <a:bodyPr/>
                    <a:lstStyle/>
                    <a:p>
                      <a:pPr algn="ctr" fontAlgn="ctr"/>
                      <a:r>
                        <a:rPr lang="en-US" sz="1400" b="0" i="0" u="none" strike="noStrike" dirty="0" smtClean="0">
                          <a:solidFill>
                            <a:srgbClr val="000000"/>
                          </a:solidFill>
                          <a:latin typeface="Calibri"/>
                        </a:rPr>
                        <a:t>6</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71</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62</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360321">
                <a:tc>
                  <a:txBody>
                    <a:bodyPr/>
                    <a:lstStyle/>
                    <a:p>
                      <a:pPr algn="ctr" fontAlgn="ctr"/>
                      <a:r>
                        <a:rPr lang="en-US" sz="1400" b="0" i="0" u="none" strike="noStrike" dirty="0" smtClean="0">
                          <a:solidFill>
                            <a:srgbClr val="000000"/>
                          </a:solidFill>
                          <a:latin typeface="Calibri"/>
                        </a:rPr>
                        <a:t>7</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70</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65</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360321">
                <a:tc>
                  <a:txBody>
                    <a:bodyPr/>
                    <a:lstStyle/>
                    <a:p>
                      <a:pPr algn="ctr" fontAlgn="ctr"/>
                      <a:r>
                        <a:rPr lang="en-US" sz="1400" b="0" i="0" u="none" strike="noStrike" dirty="0" smtClean="0">
                          <a:solidFill>
                            <a:srgbClr val="000000"/>
                          </a:solidFill>
                          <a:latin typeface="Calibri"/>
                        </a:rPr>
                        <a:t>8</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73</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64</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360321">
                <a:tc>
                  <a:txBody>
                    <a:bodyPr/>
                    <a:lstStyle/>
                    <a:p>
                      <a:pPr algn="ctr" fontAlgn="ctr"/>
                      <a:r>
                        <a:rPr lang="en-US" sz="1400" b="0" i="0" u="none" strike="noStrike" dirty="0" smtClean="0">
                          <a:solidFill>
                            <a:srgbClr val="000000"/>
                          </a:solidFill>
                          <a:latin typeface="Calibri"/>
                        </a:rPr>
                        <a:t>9</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72</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66</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360321">
                <a:tc>
                  <a:txBody>
                    <a:bodyPr/>
                    <a:lstStyle/>
                    <a:p>
                      <a:pPr algn="ctr" fontAlgn="ctr"/>
                      <a:r>
                        <a:rPr lang="en-US" sz="1400" b="0" i="0" u="none" strike="noStrike" dirty="0" smtClean="0">
                          <a:solidFill>
                            <a:srgbClr val="000000"/>
                          </a:solidFill>
                          <a:latin typeface="Calibri"/>
                        </a:rPr>
                        <a:t>10</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65</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59</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360321">
                <a:tc>
                  <a:txBody>
                    <a:bodyPr/>
                    <a:lstStyle/>
                    <a:p>
                      <a:pPr algn="ctr" fontAlgn="ctr"/>
                      <a:r>
                        <a:rPr lang="en-US" sz="1400" b="0" i="0" u="none" strike="noStrike" dirty="0" smtClean="0">
                          <a:solidFill>
                            <a:srgbClr val="000000"/>
                          </a:solidFill>
                          <a:latin typeface="Calibri"/>
                        </a:rPr>
                        <a:t>11</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66</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latin typeface="Calibri"/>
                        </a:rPr>
                        <a:t>62</a:t>
                      </a:r>
                      <a:endParaRPr lang="en-US" sz="14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bl>
          </a:graphicData>
        </a:graphic>
      </p:graphicFrame>
      <p:graphicFrame>
        <p:nvGraphicFramePr>
          <p:cNvPr id="11" name="Chart 10"/>
          <p:cNvGraphicFramePr/>
          <p:nvPr/>
        </p:nvGraphicFramePr>
        <p:xfrm>
          <a:off x="4343400" y="2209800"/>
          <a:ext cx="4191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30778" name="TextBox 12"/>
          <p:cNvSpPr txBox="1">
            <a:spLocks noChangeArrowheads="1"/>
          </p:cNvSpPr>
          <p:nvPr/>
        </p:nvSpPr>
        <p:spPr bwMode="auto">
          <a:xfrm>
            <a:off x="5715000" y="4876800"/>
            <a:ext cx="1495425" cy="307975"/>
          </a:xfrm>
          <a:prstGeom prst="rect">
            <a:avLst/>
          </a:prstGeom>
          <a:noFill/>
          <a:ln w="9525">
            <a:noFill/>
            <a:miter lim="800000"/>
            <a:headEnd/>
            <a:tailEnd/>
          </a:ln>
        </p:spPr>
        <p:txBody>
          <a:bodyPr wrap="none">
            <a:spAutoFit/>
          </a:bodyPr>
          <a:lstStyle/>
          <a:p>
            <a:r>
              <a:rPr lang="en-US" sz="1400" b="1"/>
              <a:t>Bother’s height</a:t>
            </a:r>
          </a:p>
        </p:txBody>
      </p:sp>
      <p:sp>
        <p:nvSpPr>
          <p:cNvPr id="14" name="TextBox 13"/>
          <p:cNvSpPr txBox="1"/>
          <p:nvPr/>
        </p:nvSpPr>
        <p:spPr>
          <a:xfrm>
            <a:off x="3962400" y="2667000"/>
            <a:ext cx="400050" cy="1325563"/>
          </a:xfrm>
          <a:prstGeom prst="rect">
            <a:avLst/>
          </a:prstGeom>
          <a:noFill/>
        </p:spPr>
        <p:txBody>
          <a:bodyPr vert="vert" wrap="none">
            <a:spAutoFit/>
          </a:bodyPr>
          <a:lstStyle/>
          <a:p>
            <a:pPr>
              <a:defRPr/>
            </a:pPr>
            <a:r>
              <a:rPr lang="en-US" sz="1400" b="1" dirty="0"/>
              <a:t>Sister’s height</a:t>
            </a:r>
          </a:p>
        </p:txBody>
      </p:sp>
    </p:spTree>
  </p:cSld>
  <p:clrMapOvr>
    <a:masterClrMapping/>
  </p:clrMapOvr>
  <p:transition advTm="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eaLnBrk="1" fontAlgn="auto" hangingPunct="1">
              <a:spcAft>
                <a:spcPts val="0"/>
              </a:spcAft>
              <a:defRPr/>
            </a:pPr>
            <a:r>
              <a:rPr lang="en-US" sz="4000" b="1" dirty="0" smtClean="0">
                <a:latin typeface="Calibri" pitchFamily="34" charset="0"/>
                <a:cs typeface="Calibri" pitchFamily="34" charset="0"/>
              </a:rPr>
              <a:t>Outline </a:t>
            </a:r>
            <a:endParaRPr lang="en-US" sz="4000" b="1" dirty="0">
              <a:latin typeface="Calibri" pitchFamily="34" charset="0"/>
              <a:cs typeface="Calibri" pitchFamily="34" charset="0"/>
            </a:endParaRPr>
          </a:p>
        </p:txBody>
      </p:sp>
      <p:sp>
        <p:nvSpPr>
          <p:cNvPr id="18435" name="Content Placeholder 2"/>
          <p:cNvSpPr>
            <a:spLocks noGrp="1"/>
          </p:cNvSpPr>
          <p:nvPr>
            <p:ph sz="quarter" idx="1"/>
          </p:nvPr>
        </p:nvSpPr>
        <p:spPr>
          <a:xfrm>
            <a:off x="457200" y="1541463"/>
            <a:ext cx="7467600" cy="4873625"/>
          </a:xfrm>
        </p:spPr>
        <p:txBody>
          <a:bodyPr/>
          <a:lstStyle/>
          <a:p>
            <a:pPr eaLnBrk="1" hangingPunct="1">
              <a:buClrTx/>
              <a:buSzPct val="90000"/>
              <a:buFont typeface="Wingdings" pitchFamily="2" charset="2"/>
              <a:buChar char="§"/>
            </a:pPr>
            <a:r>
              <a:rPr lang="en-US" b="1" dirty="0" smtClean="0">
                <a:solidFill>
                  <a:schemeClr val="accent6">
                    <a:lumMod val="60000"/>
                    <a:lumOff val="40000"/>
                  </a:schemeClr>
                </a:solidFill>
                <a:latin typeface="Arial" pitchFamily="34" charset="0"/>
                <a:cs typeface="Arial" pitchFamily="34" charset="0"/>
              </a:rPr>
              <a:t>Overview of basic statistics</a:t>
            </a:r>
          </a:p>
          <a:p>
            <a:pPr eaLnBrk="1" hangingPunct="1"/>
            <a:endParaRPr lang="en-US" sz="400" b="1" dirty="0" smtClean="0">
              <a:solidFill>
                <a:schemeClr val="accent6">
                  <a:lumMod val="60000"/>
                  <a:lumOff val="40000"/>
                </a:schemeClr>
              </a:solidFill>
              <a:latin typeface="Arial" pitchFamily="34" charset="0"/>
              <a:cs typeface="Arial" pitchFamily="34" charset="0"/>
            </a:endParaRPr>
          </a:p>
          <a:p>
            <a:pPr lvl="1" eaLnBrk="1" hangingPunct="1">
              <a:buClrTx/>
            </a:pPr>
            <a:r>
              <a:rPr lang="en-US" sz="2000" dirty="0" smtClean="0">
                <a:solidFill>
                  <a:schemeClr val="accent6">
                    <a:lumMod val="60000"/>
                    <a:lumOff val="40000"/>
                  </a:schemeClr>
                </a:solidFill>
                <a:latin typeface="Arial" pitchFamily="34" charset="0"/>
                <a:cs typeface="Arial" pitchFamily="34" charset="0"/>
              </a:rPr>
              <a:t>Brief Introduction</a:t>
            </a:r>
          </a:p>
          <a:p>
            <a:pPr lvl="1" eaLnBrk="1" hangingPunct="1">
              <a:buClrTx/>
            </a:pPr>
            <a:endParaRPr lang="en-US" sz="1000" dirty="0" smtClean="0">
              <a:solidFill>
                <a:schemeClr val="accent6">
                  <a:lumMod val="60000"/>
                  <a:lumOff val="40000"/>
                </a:schemeClr>
              </a:solidFill>
              <a:latin typeface="Arial" pitchFamily="34" charset="0"/>
              <a:cs typeface="Arial" pitchFamily="34" charset="0"/>
            </a:endParaRPr>
          </a:p>
          <a:p>
            <a:pPr lvl="1" eaLnBrk="1" hangingPunct="1">
              <a:buClrTx/>
            </a:pPr>
            <a:r>
              <a:rPr lang="en-US" sz="2000" dirty="0" smtClean="0">
                <a:solidFill>
                  <a:schemeClr val="accent6">
                    <a:lumMod val="60000"/>
                    <a:lumOff val="40000"/>
                  </a:schemeClr>
                </a:solidFill>
                <a:latin typeface="Arial" pitchFamily="34" charset="0"/>
                <a:cs typeface="Arial" pitchFamily="34" charset="0"/>
              </a:rPr>
              <a:t>Descriptive statistics</a:t>
            </a:r>
          </a:p>
          <a:p>
            <a:pPr lvl="1" eaLnBrk="1" hangingPunct="1">
              <a:buClrTx/>
            </a:pPr>
            <a:endParaRPr lang="en-US" sz="1000" dirty="0" smtClean="0">
              <a:latin typeface="Arial" pitchFamily="34" charset="0"/>
              <a:cs typeface="Arial" pitchFamily="34" charset="0"/>
            </a:endParaRPr>
          </a:p>
          <a:p>
            <a:pPr lvl="1" eaLnBrk="1" hangingPunct="1">
              <a:buClrTx/>
            </a:pPr>
            <a:r>
              <a:rPr lang="en-US" sz="2000" dirty="0" smtClean="0">
                <a:latin typeface="Arial" pitchFamily="34" charset="0"/>
                <a:cs typeface="Arial" pitchFamily="34" charset="0"/>
              </a:rPr>
              <a:t>Inferential statistics</a:t>
            </a:r>
          </a:p>
          <a:p>
            <a:pPr lvl="1" eaLnBrk="1" hangingPunct="1"/>
            <a:endParaRPr lang="en-US" dirty="0" smtClean="0">
              <a:latin typeface="Arial" pitchFamily="34" charset="0"/>
              <a:cs typeface="Arial" pitchFamily="34" charset="0"/>
            </a:endParaRPr>
          </a:p>
          <a:p>
            <a:pPr eaLnBrk="1" hangingPunct="1">
              <a:buClrTx/>
              <a:buSzPct val="90000"/>
              <a:buFont typeface="Wingdings" pitchFamily="2" charset="2"/>
              <a:buChar char="§"/>
            </a:pPr>
            <a:r>
              <a:rPr lang="en-US" b="1" dirty="0" smtClean="0">
                <a:solidFill>
                  <a:schemeClr val="accent6">
                    <a:lumMod val="60000"/>
                    <a:lumOff val="40000"/>
                  </a:schemeClr>
                </a:solidFill>
                <a:latin typeface="Arial" pitchFamily="34" charset="0"/>
                <a:cs typeface="Arial" pitchFamily="34" charset="0"/>
              </a:rPr>
              <a:t>Common statistical tests and applications</a:t>
            </a:r>
          </a:p>
          <a:p>
            <a:pPr eaLnBrk="1" hangingPunct="1"/>
            <a:endParaRPr lang="en-US" sz="400" b="1" dirty="0" smtClean="0">
              <a:solidFill>
                <a:schemeClr val="accent6">
                  <a:lumMod val="60000"/>
                  <a:lumOff val="40000"/>
                </a:schemeClr>
              </a:solidFill>
              <a:latin typeface="Arial" pitchFamily="34" charset="0"/>
              <a:cs typeface="Arial" pitchFamily="34" charset="0"/>
            </a:endParaRPr>
          </a:p>
          <a:p>
            <a:pPr lvl="1" eaLnBrk="1" hangingPunct="1">
              <a:buClrTx/>
            </a:pPr>
            <a:r>
              <a:rPr lang="en-US" sz="2000" dirty="0" smtClean="0">
                <a:solidFill>
                  <a:schemeClr val="accent6">
                    <a:lumMod val="60000"/>
                    <a:lumOff val="40000"/>
                  </a:schemeClr>
                </a:solidFill>
                <a:latin typeface="Arial" pitchFamily="34" charset="0"/>
                <a:cs typeface="Arial" pitchFamily="34" charset="0"/>
              </a:rPr>
              <a:t>Two sample unpaired T test</a:t>
            </a:r>
          </a:p>
          <a:p>
            <a:pPr lvl="1" eaLnBrk="1" hangingPunct="1">
              <a:buClrTx/>
            </a:pPr>
            <a:endParaRPr lang="en-US" sz="1000" dirty="0" smtClean="0">
              <a:solidFill>
                <a:schemeClr val="accent6">
                  <a:lumMod val="60000"/>
                  <a:lumOff val="40000"/>
                </a:schemeClr>
              </a:solidFill>
              <a:latin typeface="Arial" pitchFamily="34" charset="0"/>
              <a:cs typeface="Arial" pitchFamily="34" charset="0"/>
            </a:endParaRPr>
          </a:p>
          <a:p>
            <a:pPr lvl="1" eaLnBrk="1" hangingPunct="1">
              <a:buClrTx/>
            </a:pPr>
            <a:r>
              <a:rPr lang="en-US" sz="2000" dirty="0" smtClean="0">
                <a:solidFill>
                  <a:schemeClr val="accent6">
                    <a:lumMod val="60000"/>
                    <a:lumOff val="40000"/>
                  </a:schemeClr>
                </a:solidFill>
                <a:latin typeface="Arial" pitchFamily="34" charset="0"/>
                <a:cs typeface="Arial" pitchFamily="34" charset="0"/>
              </a:rPr>
              <a:t>Two sample paired T test</a:t>
            </a:r>
          </a:p>
          <a:p>
            <a:pPr lvl="1" eaLnBrk="1" hangingPunct="1">
              <a:buClrTx/>
            </a:pPr>
            <a:endParaRPr lang="en-US" sz="1000" dirty="0" smtClean="0">
              <a:solidFill>
                <a:schemeClr val="accent6">
                  <a:lumMod val="60000"/>
                  <a:lumOff val="40000"/>
                </a:schemeClr>
              </a:solidFill>
              <a:latin typeface="Arial" pitchFamily="34" charset="0"/>
              <a:cs typeface="Arial" pitchFamily="34" charset="0"/>
            </a:endParaRPr>
          </a:p>
          <a:p>
            <a:pPr lvl="1" eaLnBrk="1" hangingPunct="1">
              <a:buClrTx/>
            </a:pPr>
            <a:r>
              <a:rPr lang="en-US" sz="2000" dirty="0" smtClean="0">
                <a:solidFill>
                  <a:schemeClr val="accent6">
                    <a:lumMod val="60000"/>
                    <a:lumOff val="40000"/>
                  </a:schemeClr>
                </a:solidFill>
                <a:latin typeface="Arial" pitchFamily="34" charset="0"/>
                <a:cs typeface="Arial" pitchFamily="34" charset="0"/>
              </a:rPr>
              <a:t>One-way ANOVA</a:t>
            </a:r>
          </a:p>
          <a:p>
            <a:pPr lvl="1" eaLnBrk="1" hangingPunct="1"/>
            <a:endParaRPr lang="en-US" sz="2000" dirty="0" smtClean="0">
              <a:latin typeface="Arial" pitchFamily="34" charset="0"/>
              <a:cs typeface="Arial" pitchFamily="34" charset="0"/>
            </a:endParaRPr>
          </a:p>
          <a:p>
            <a:pPr lvl="1" eaLnBrk="1" hangingPunct="1"/>
            <a:endParaRPr lang="en-US" sz="1000" dirty="0" smtClean="0">
              <a:latin typeface="Arial" pitchFamily="34" charset="0"/>
              <a:cs typeface="Arial" pitchFamily="34" charset="0"/>
            </a:endParaRPr>
          </a:p>
          <a:p>
            <a:pPr lvl="1" eaLnBrk="1" hangingPunct="1"/>
            <a:endParaRPr lang="en-US" dirty="0" smtClean="0">
              <a:latin typeface="Arial" pitchFamily="34" charset="0"/>
              <a:cs typeface="Arial" pitchFamily="34" charset="0"/>
            </a:endParaRPr>
          </a:p>
          <a:p>
            <a:pPr eaLnBrk="1" hangingPunct="1"/>
            <a:endParaRPr lang="en-US" dirty="0" smtClean="0">
              <a:latin typeface="Arial" pitchFamily="34" charset="0"/>
              <a:cs typeface="Arial" pitchFamily="34" charset="0"/>
            </a:endParaRPr>
          </a:p>
        </p:txBody>
      </p:sp>
    </p:spTree>
  </p:cSld>
  <p:clrMapOvr>
    <a:masterClrMapping/>
  </p:clrMapOvr>
  <p:transition advTm="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b="1" dirty="0" smtClean="0">
                <a:latin typeface="Calibri" pitchFamily="34" charset="0"/>
                <a:cs typeface="Calibri" pitchFamily="34" charset="0"/>
              </a:rPr>
              <a:t>Inferential statistics</a:t>
            </a:r>
            <a:endParaRPr lang="en-US" sz="4000" b="1" dirty="0">
              <a:latin typeface="Calibri" pitchFamily="34" charset="0"/>
              <a:cs typeface="Calibri" pitchFamily="34" charset="0"/>
            </a:endParaRPr>
          </a:p>
        </p:txBody>
      </p:sp>
      <p:sp>
        <p:nvSpPr>
          <p:cNvPr id="32771" name="Content Placeholder 2"/>
          <p:cNvSpPr>
            <a:spLocks noGrp="1"/>
          </p:cNvSpPr>
          <p:nvPr>
            <p:ph sz="quarter" idx="1"/>
          </p:nvPr>
        </p:nvSpPr>
        <p:spPr>
          <a:xfrm>
            <a:off x="457200" y="1752600"/>
            <a:ext cx="7467600" cy="4873625"/>
          </a:xfrm>
        </p:spPr>
        <p:txBody>
          <a:bodyPr/>
          <a:lstStyle/>
          <a:p>
            <a:pPr>
              <a:buClrTx/>
              <a:buNone/>
            </a:pPr>
            <a:r>
              <a:rPr lang="en-US" sz="2800" b="1" dirty="0" smtClean="0">
                <a:latin typeface="Arial" pitchFamily="34" charset="0"/>
                <a:cs typeface="Arial" pitchFamily="34" charset="0"/>
              </a:rPr>
              <a:t>Parametric</a:t>
            </a:r>
            <a:r>
              <a:rPr lang="en-US" dirty="0" smtClean="0">
                <a:latin typeface="Arial" pitchFamily="34" charset="0"/>
                <a:cs typeface="Arial" pitchFamily="34" charset="0"/>
              </a:rPr>
              <a:t> </a:t>
            </a:r>
          </a:p>
          <a:p>
            <a:pPr lvl="1">
              <a:buClrTx/>
            </a:pPr>
            <a:r>
              <a:rPr lang="en-US" dirty="0" smtClean="0">
                <a:latin typeface="Arial" pitchFamily="34" charset="0"/>
                <a:cs typeface="Arial" pitchFamily="34" charset="0"/>
              </a:rPr>
              <a:t>Interval or ratio measurements</a:t>
            </a:r>
          </a:p>
          <a:p>
            <a:pPr lvl="1">
              <a:buClrTx/>
            </a:pPr>
            <a:r>
              <a:rPr lang="en-US" dirty="0" smtClean="0">
                <a:latin typeface="Arial" pitchFamily="34" charset="0"/>
                <a:cs typeface="Arial" pitchFamily="34" charset="0"/>
              </a:rPr>
              <a:t>Continuous variable</a:t>
            </a:r>
          </a:p>
          <a:p>
            <a:pPr lvl="1">
              <a:buClrTx/>
            </a:pPr>
            <a:r>
              <a:rPr lang="en-US" dirty="0" smtClean="0">
                <a:latin typeface="Arial" pitchFamily="34" charset="0"/>
                <a:cs typeface="Arial" pitchFamily="34" charset="0"/>
              </a:rPr>
              <a:t>Usually assumes data are normally distributed</a:t>
            </a:r>
          </a:p>
          <a:p>
            <a:pPr lvl="1">
              <a:buClrTx/>
            </a:pPr>
            <a:endParaRPr lang="en-US" dirty="0" smtClean="0">
              <a:latin typeface="Arial" pitchFamily="34" charset="0"/>
              <a:cs typeface="Arial" pitchFamily="34" charset="0"/>
            </a:endParaRPr>
          </a:p>
          <a:p>
            <a:pPr>
              <a:buClrTx/>
              <a:buNone/>
            </a:pPr>
            <a:r>
              <a:rPr lang="en-US" sz="2800" b="1" dirty="0" smtClean="0">
                <a:latin typeface="Arial" pitchFamily="34" charset="0"/>
                <a:cs typeface="Arial" pitchFamily="34" charset="0"/>
              </a:rPr>
              <a:t>Nonparametric</a:t>
            </a:r>
          </a:p>
          <a:p>
            <a:pPr lvl="1">
              <a:buClrTx/>
            </a:pPr>
            <a:r>
              <a:rPr lang="en-US" dirty="0" smtClean="0">
                <a:latin typeface="Arial" pitchFamily="34" charset="0"/>
                <a:cs typeface="Arial" pitchFamily="34" charset="0"/>
              </a:rPr>
              <a:t>Ordinal or nominal measurements</a:t>
            </a:r>
          </a:p>
          <a:p>
            <a:pPr lvl="1">
              <a:buClrTx/>
            </a:pPr>
            <a:r>
              <a:rPr lang="en-US" dirty="0" smtClean="0">
                <a:latin typeface="Arial" pitchFamily="34" charset="0"/>
                <a:cs typeface="Arial" pitchFamily="34" charset="0"/>
              </a:rPr>
              <a:t>Discreet variables</a:t>
            </a:r>
          </a:p>
          <a:p>
            <a:pPr lvl="1">
              <a:buClrTx/>
            </a:pPr>
            <a:r>
              <a:rPr lang="en-US" dirty="0" smtClean="0">
                <a:latin typeface="Arial" pitchFamily="34" charset="0"/>
                <a:cs typeface="Arial" pitchFamily="34" charset="0"/>
              </a:rPr>
              <a:t>Makes no assumption about how data is distributed</a:t>
            </a:r>
          </a:p>
          <a:p>
            <a:endParaRPr lang="en-US" dirty="0" smtClean="0">
              <a:latin typeface="Arial" pitchFamily="34" charset="0"/>
              <a:cs typeface="Arial" pitchFamily="34" charset="0"/>
            </a:endParaRPr>
          </a:p>
        </p:txBody>
      </p:sp>
    </p:spTree>
  </p:cSld>
  <p:clrMapOvr>
    <a:masterClrMapping/>
  </p:clrMapOvr>
  <p:transition advTm="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eaLnBrk="1" fontAlgn="auto" hangingPunct="1">
              <a:spcAft>
                <a:spcPts val="0"/>
              </a:spcAft>
              <a:defRPr/>
            </a:pPr>
            <a:r>
              <a:rPr lang="en-US" sz="4000" b="1" dirty="0" smtClean="0">
                <a:latin typeface="Calibri" pitchFamily="34" charset="0"/>
                <a:cs typeface="Calibri" pitchFamily="34" charset="0"/>
              </a:rPr>
              <a:t>Inferential statistics-</a:t>
            </a:r>
            <a:r>
              <a:rPr lang="en-US" sz="4000" dirty="0" smtClean="0">
                <a:latin typeface="Calibri" pitchFamily="34" charset="0"/>
                <a:cs typeface="Calibri" pitchFamily="34" charset="0"/>
              </a:rPr>
              <a:t>hypothesis</a:t>
            </a:r>
            <a:endParaRPr lang="en-US" sz="4000" dirty="0">
              <a:latin typeface="Calibri" pitchFamily="34" charset="0"/>
              <a:cs typeface="Calibri" pitchFamily="34" charset="0"/>
            </a:endParaRPr>
          </a:p>
        </p:txBody>
      </p:sp>
      <p:sp>
        <p:nvSpPr>
          <p:cNvPr id="3077" name="Content Placeholder 2"/>
          <p:cNvSpPr>
            <a:spLocks noGrp="1"/>
          </p:cNvSpPr>
          <p:nvPr>
            <p:ph sz="quarter" idx="1"/>
          </p:nvPr>
        </p:nvSpPr>
        <p:spPr>
          <a:xfrm>
            <a:off x="457200" y="1036638"/>
            <a:ext cx="7467600" cy="4873625"/>
          </a:xfrm>
        </p:spPr>
        <p:txBody>
          <a:bodyPr/>
          <a:lstStyle/>
          <a:p>
            <a:pPr eaLnBrk="1" hangingPunct="1"/>
            <a:endParaRPr lang="en-US" dirty="0" smtClean="0"/>
          </a:p>
          <a:p>
            <a:pPr eaLnBrk="1" hangingPunct="1">
              <a:buNone/>
            </a:pPr>
            <a:r>
              <a:rPr lang="en-US" b="1" dirty="0" smtClean="0">
                <a:latin typeface="Arial" pitchFamily="34" charset="0"/>
                <a:cs typeface="Arial" pitchFamily="34" charset="0"/>
              </a:rPr>
              <a:t>Null hypothesis (H</a:t>
            </a:r>
            <a:r>
              <a:rPr lang="en-US" b="1" baseline="-25000" dirty="0" smtClean="0">
                <a:latin typeface="Arial" pitchFamily="34" charset="0"/>
                <a:cs typeface="Arial" pitchFamily="34" charset="0"/>
              </a:rPr>
              <a:t>0</a:t>
            </a:r>
            <a:r>
              <a:rPr lang="en-US" b="1" dirty="0" smtClean="0">
                <a:latin typeface="Arial" pitchFamily="34" charset="0"/>
                <a:cs typeface="Arial" pitchFamily="34" charset="0"/>
              </a:rPr>
              <a:t>)</a:t>
            </a:r>
          </a:p>
          <a:p>
            <a:pPr eaLnBrk="1" hangingPunct="1"/>
            <a:endParaRPr lang="en-US" sz="400" dirty="0" smtClean="0">
              <a:latin typeface="Arial" pitchFamily="34" charset="0"/>
              <a:cs typeface="Arial" pitchFamily="34" charset="0"/>
            </a:endParaRPr>
          </a:p>
          <a:p>
            <a:pPr lvl="1" eaLnBrk="1" hangingPunct="1"/>
            <a:endParaRPr lang="en-US" dirty="0" smtClean="0">
              <a:latin typeface="Arial" pitchFamily="34" charset="0"/>
              <a:cs typeface="Arial" pitchFamily="34" charset="0"/>
            </a:endParaRPr>
          </a:p>
          <a:p>
            <a:pPr lvl="1" eaLnBrk="1" hangingPunct="1"/>
            <a:endParaRPr lang="en-US" dirty="0" smtClean="0">
              <a:latin typeface="Arial" pitchFamily="34" charset="0"/>
              <a:cs typeface="Arial" pitchFamily="34" charset="0"/>
            </a:endParaRPr>
          </a:p>
          <a:p>
            <a:pPr lvl="1" eaLnBrk="1" hangingPunct="1"/>
            <a:endParaRPr lang="en-US" sz="800" dirty="0" smtClean="0">
              <a:latin typeface="Arial" pitchFamily="34" charset="0"/>
              <a:cs typeface="Arial" pitchFamily="34" charset="0"/>
            </a:endParaRPr>
          </a:p>
          <a:p>
            <a:pPr eaLnBrk="1" hangingPunct="1"/>
            <a:endParaRPr lang="en-US" sz="1000" b="1" dirty="0" smtClean="0">
              <a:latin typeface="Arial" pitchFamily="34" charset="0"/>
              <a:cs typeface="Arial" pitchFamily="34" charset="0"/>
            </a:endParaRPr>
          </a:p>
          <a:p>
            <a:pPr eaLnBrk="1" hangingPunct="1"/>
            <a:endParaRPr lang="en-US" b="1" dirty="0" smtClean="0">
              <a:latin typeface="Arial" pitchFamily="34" charset="0"/>
              <a:cs typeface="Arial" pitchFamily="34" charset="0"/>
            </a:endParaRPr>
          </a:p>
          <a:p>
            <a:pPr eaLnBrk="1" hangingPunct="1">
              <a:buNone/>
            </a:pPr>
            <a:r>
              <a:rPr lang="en-US" b="1" dirty="0" smtClean="0">
                <a:latin typeface="Arial" pitchFamily="34" charset="0"/>
                <a:cs typeface="Arial" pitchFamily="34" charset="0"/>
              </a:rPr>
              <a:t>Alternative hypothesis (H</a:t>
            </a:r>
            <a:r>
              <a:rPr lang="en-US" b="1" baseline="-25000" dirty="0" smtClean="0">
                <a:latin typeface="Arial" pitchFamily="34" charset="0"/>
                <a:cs typeface="Arial" pitchFamily="34" charset="0"/>
              </a:rPr>
              <a:t>A</a:t>
            </a:r>
            <a:r>
              <a:rPr lang="en-US" b="1" dirty="0" smtClean="0">
                <a:latin typeface="Arial" pitchFamily="34" charset="0"/>
                <a:cs typeface="Arial" pitchFamily="34" charset="0"/>
              </a:rPr>
              <a:t>)</a:t>
            </a:r>
          </a:p>
          <a:p>
            <a:pPr eaLnBrk="1" hangingPunct="1"/>
            <a:endParaRPr lang="en-US" sz="400" dirty="0" smtClean="0">
              <a:latin typeface="Arial" pitchFamily="34" charset="0"/>
              <a:cs typeface="Arial" pitchFamily="34" charset="0"/>
            </a:endParaRPr>
          </a:p>
          <a:p>
            <a:pPr lvl="1" eaLnBrk="1" hangingPunct="1"/>
            <a:endParaRPr lang="en-US" dirty="0" smtClean="0"/>
          </a:p>
          <a:p>
            <a:pPr lvl="1" eaLnBrk="1" hangingPunct="1"/>
            <a:endParaRPr lang="en-US" dirty="0" smtClean="0"/>
          </a:p>
          <a:p>
            <a:pPr eaLnBrk="1" hangingPunct="1"/>
            <a:endParaRPr lang="en-US" dirty="0" smtClean="0"/>
          </a:p>
        </p:txBody>
      </p:sp>
      <p:graphicFrame>
        <p:nvGraphicFramePr>
          <p:cNvPr id="3074" name="Object 5"/>
          <p:cNvGraphicFramePr>
            <a:graphicFrameLocks noChangeAspect="1"/>
          </p:cNvGraphicFramePr>
          <p:nvPr/>
        </p:nvGraphicFramePr>
        <p:xfrm>
          <a:off x="1752600" y="2240280"/>
          <a:ext cx="3962400" cy="1182687"/>
        </p:xfrm>
        <a:graphic>
          <a:graphicData uri="http://schemas.openxmlformats.org/presentationml/2006/ole">
            <p:oleObj spid="_x0000_s3074" name="Equation" r:id="rId4" imgW="2171520" imgH="647640" progId="">
              <p:embed/>
            </p:oleObj>
          </a:graphicData>
        </a:graphic>
      </p:graphicFrame>
      <p:graphicFrame>
        <p:nvGraphicFramePr>
          <p:cNvPr id="3075" name="Object 7"/>
          <p:cNvGraphicFramePr>
            <a:graphicFrameLocks noChangeAspect="1"/>
          </p:cNvGraphicFramePr>
          <p:nvPr/>
        </p:nvGraphicFramePr>
        <p:xfrm>
          <a:off x="1600200" y="4343400"/>
          <a:ext cx="4889500" cy="838200"/>
        </p:xfrm>
        <a:graphic>
          <a:graphicData uri="http://schemas.openxmlformats.org/presentationml/2006/ole">
            <p:oleObj spid="_x0000_s3075" name="Equation" r:id="rId5" imgW="2666880" imgH="457200" progId="">
              <p:embed/>
            </p:oleObj>
          </a:graphicData>
        </a:graphic>
      </p:graphicFrame>
    </p:spTree>
  </p:cSld>
  <p:clrMapOvr>
    <a:masterClrMapping/>
  </p:clrMapOvr>
  <p:transition advTm="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eaLnBrk="1" fontAlgn="auto" hangingPunct="1">
              <a:spcAft>
                <a:spcPts val="0"/>
              </a:spcAft>
              <a:defRPr/>
            </a:pPr>
            <a:r>
              <a:rPr lang="en-US" sz="4000" b="1" dirty="0" smtClean="0">
                <a:latin typeface="Calibri" pitchFamily="34" charset="0"/>
                <a:cs typeface="Calibri" pitchFamily="34" charset="0"/>
              </a:rPr>
              <a:t>Outline </a:t>
            </a:r>
            <a:endParaRPr lang="en-US" sz="4000" b="1" dirty="0">
              <a:latin typeface="Calibri" pitchFamily="34" charset="0"/>
              <a:cs typeface="Calibri" pitchFamily="34" charset="0"/>
            </a:endParaRPr>
          </a:p>
        </p:txBody>
      </p:sp>
      <p:sp>
        <p:nvSpPr>
          <p:cNvPr id="18435" name="Content Placeholder 2"/>
          <p:cNvSpPr>
            <a:spLocks noGrp="1"/>
          </p:cNvSpPr>
          <p:nvPr>
            <p:ph sz="quarter" idx="1"/>
          </p:nvPr>
        </p:nvSpPr>
        <p:spPr>
          <a:xfrm>
            <a:off x="457200" y="1541463"/>
            <a:ext cx="7467600" cy="4873625"/>
          </a:xfrm>
        </p:spPr>
        <p:txBody>
          <a:bodyPr/>
          <a:lstStyle/>
          <a:p>
            <a:pPr eaLnBrk="1" hangingPunct="1">
              <a:buClrTx/>
              <a:buSzPct val="90000"/>
              <a:buFont typeface="Wingdings" pitchFamily="2" charset="2"/>
              <a:buChar char="§"/>
            </a:pPr>
            <a:r>
              <a:rPr lang="en-US" b="1" smtClean="0">
                <a:latin typeface="Arial" pitchFamily="34" charset="0"/>
                <a:cs typeface="Arial" pitchFamily="34" charset="0"/>
              </a:rPr>
              <a:t>Overview of basic statistics</a:t>
            </a:r>
          </a:p>
          <a:p>
            <a:pPr eaLnBrk="1" hangingPunct="1"/>
            <a:endParaRPr lang="en-US" sz="400" b="1" smtClean="0">
              <a:latin typeface="Arial" pitchFamily="34" charset="0"/>
              <a:cs typeface="Arial" pitchFamily="34" charset="0"/>
            </a:endParaRPr>
          </a:p>
          <a:p>
            <a:pPr lvl="1" eaLnBrk="1" hangingPunct="1">
              <a:buClrTx/>
            </a:pPr>
            <a:r>
              <a:rPr lang="en-US" sz="2000" smtClean="0">
                <a:latin typeface="Arial" pitchFamily="34" charset="0"/>
                <a:cs typeface="Arial" pitchFamily="34" charset="0"/>
              </a:rPr>
              <a:t>Brief Introduction</a:t>
            </a:r>
          </a:p>
          <a:p>
            <a:pPr lvl="1" eaLnBrk="1" hangingPunct="1">
              <a:buClrTx/>
            </a:pPr>
            <a:endParaRPr lang="en-US" sz="1000" smtClean="0">
              <a:latin typeface="Arial" pitchFamily="34" charset="0"/>
              <a:cs typeface="Arial" pitchFamily="34" charset="0"/>
            </a:endParaRPr>
          </a:p>
          <a:p>
            <a:pPr lvl="1" eaLnBrk="1" hangingPunct="1">
              <a:buClrTx/>
            </a:pPr>
            <a:r>
              <a:rPr lang="en-US" sz="2000" smtClean="0">
                <a:latin typeface="Arial" pitchFamily="34" charset="0"/>
                <a:cs typeface="Arial" pitchFamily="34" charset="0"/>
              </a:rPr>
              <a:t>Descriptive statistics</a:t>
            </a:r>
          </a:p>
          <a:p>
            <a:pPr lvl="1" eaLnBrk="1" hangingPunct="1">
              <a:buClrTx/>
            </a:pPr>
            <a:endParaRPr lang="en-US" sz="1000" smtClean="0">
              <a:latin typeface="Arial" pitchFamily="34" charset="0"/>
              <a:cs typeface="Arial" pitchFamily="34" charset="0"/>
            </a:endParaRPr>
          </a:p>
          <a:p>
            <a:pPr lvl="1" eaLnBrk="1" hangingPunct="1">
              <a:buClrTx/>
            </a:pPr>
            <a:r>
              <a:rPr lang="en-US" sz="2000" smtClean="0">
                <a:latin typeface="Arial" pitchFamily="34" charset="0"/>
                <a:cs typeface="Arial" pitchFamily="34" charset="0"/>
              </a:rPr>
              <a:t>Inferential statistics</a:t>
            </a:r>
          </a:p>
          <a:p>
            <a:pPr lvl="1" eaLnBrk="1" hangingPunct="1"/>
            <a:endParaRPr lang="en-US" smtClean="0">
              <a:latin typeface="Arial" pitchFamily="34" charset="0"/>
              <a:cs typeface="Arial" pitchFamily="34" charset="0"/>
            </a:endParaRPr>
          </a:p>
          <a:p>
            <a:pPr eaLnBrk="1" hangingPunct="1">
              <a:buClrTx/>
              <a:buSzPct val="90000"/>
              <a:buFont typeface="Wingdings" pitchFamily="2" charset="2"/>
              <a:buChar char="§"/>
            </a:pPr>
            <a:r>
              <a:rPr lang="en-US" b="1" smtClean="0">
                <a:latin typeface="Arial" pitchFamily="34" charset="0"/>
                <a:cs typeface="Arial" pitchFamily="34" charset="0"/>
              </a:rPr>
              <a:t>Common statistical tests and applications</a:t>
            </a:r>
          </a:p>
          <a:p>
            <a:pPr eaLnBrk="1" hangingPunct="1"/>
            <a:endParaRPr lang="en-US" sz="400" b="1" smtClean="0">
              <a:latin typeface="Arial" pitchFamily="34" charset="0"/>
              <a:cs typeface="Arial" pitchFamily="34" charset="0"/>
            </a:endParaRPr>
          </a:p>
          <a:p>
            <a:pPr lvl="1" eaLnBrk="1" hangingPunct="1">
              <a:buClrTx/>
            </a:pPr>
            <a:r>
              <a:rPr lang="en-US" sz="2000" smtClean="0">
                <a:latin typeface="Arial" pitchFamily="34" charset="0"/>
                <a:cs typeface="Arial" pitchFamily="34" charset="0"/>
              </a:rPr>
              <a:t>Two sample unpaired T test</a:t>
            </a:r>
          </a:p>
          <a:p>
            <a:pPr lvl="1" eaLnBrk="1" hangingPunct="1">
              <a:buClrTx/>
            </a:pPr>
            <a:endParaRPr lang="en-US" sz="1000" smtClean="0">
              <a:latin typeface="Arial" pitchFamily="34" charset="0"/>
              <a:cs typeface="Arial" pitchFamily="34" charset="0"/>
            </a:endParaRPr>
          </a:p>
          <a:p>
            <a:pPr lvl="1" eaLnBrk="1" hangingPunct="1">
              <a:buClrTx/>
            </a:pPr>
            <a:r>
              <a:rPr lang="en-US" sz="2000" smtClean="0">
                <a:latin typeface="Arial" pitchFamily="34" charset="0"/>
                <a:cs typeface="Arial" pitchFamily="34" charset="0"/>
              </a:rPr>
              <a:t>Two sample paired T test</a:t>
            </a:r>
          </a:p>
          <a:p>
            <a:pPr lvl="1" eaLnBrk="1" hangingPunct="1">
              <a:buClrTx/>
            </a:pPr>
            <a:endParaRPr lang="en-US" sz="1000" smtClean="0">
              <a:latin typeface="Arial" pitchFamily="34" charset="0"/>
              <a:cs typeface="Arial" pitchFamily="34" charset="0"/>
            </a:endParaRPr>
          </a:p>
          <a:p>
            <a:pPr lvl="1" eaLnBrk="1" hangingPunct="1">
              <a:buClrTx/>
            </a:pPr>
            <a:r>
              <a:rPr lang="en-US" sz="2000" smtClean="0">
                <a:latin typeface="Arial" pitchFamily="34" charset="0"/>
                <a:cs typeface="Arial" pitchFamily="34" charset="0"/>
              </a:rPr>
              <a:t>One-way ANOVA</a:t>
            </a:r>
          </a:p>
          <a:p>
            <a:pPr lvl="1" eaLnBrk="1" hangingPunct="1"/>
            <a:endParaRPr lang="en-US" sz="2000" smtClean="0">
              <a:latin typeface="Arial" pitchFamily="34" charset="0"/>
              <a:cs typeface="Arial" pitchFamily="34" charset="0"/>
            </a:endParaRPr>
          </a:p>
          <a:p>
            <a:pPr lvl="1" eaLnBrk="1" hangingPunct="1"/>
            <a:endParaRPr lang="en-US" sz="1000" smtClean="0">
              <a:latin typeface="Arial" pitchFamily="34" charset="0"/>
              <a:cs typeface="Arial" pitchFamily="34" charset="0"/>
            </a:endParaRPr>
          </a:p>
          <a:p>
            <a:pPr lvl="1" eaLnBrk="1" hangingPunct="1"/>
            <a:endParaRPr lang="en-US" smtClean="0">
              <a:latin typeface="Arial" pitchFamily="34" charset="0"/>
              <a:cs typeface="Arial" pitchFamily="34" charset="0"/>
            </a:endParaRPr>
          </a:p>
          <a:p>
            <a:pPr eaLnBrk="1" hangingPunct="1"/>
            <a:endParaRPr lang="en-US" smtClean="0">
              <a:latin typeface="Arial" pitchFamily="34" charset="0"/>
              <a:cs typeface="Arial" pitchFamily="34" charset="0"/>
            </a:endParaRPr>
          </a:p>
        </p:txBody>
      </p:sp>
    </p:spTree>
  </p:cSld>
  <p:clrMapOvr>
    <a:masterClrMapping/>
  </p:clrMapOvr>
  <p:transition advTm="62"/>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88"/>
            <a:ext cx="7467600" cy="1143000"/>
          </a:xfrm>
        </p:spPr>
        <p:txBody>
          <a:bodyPr/>
          <a:lstStyle/>
          <a:p>
            <a:pPr eaLnBrk="1" fontAlgn="auto" hangingPunct="1">
              <a:spcAft>
                <a:spcPts val="0"/>
              </a:spcAft>
              <a:defRPr/>
            </a:pPr>
            <a:r>
              <a:rPr lang="en-US" sz="4000" b="1" dirty="0" smtClean="0">
                <a:latin typeface="Calibri" pitchFamily="34" charset="0"/>
                <a:cs typeface="Calibri" pitchFamily="34" charset="0"/>
              </a:rPr>
              <a:t>Inferential statistics-</a:t>
            </a:r>
            <a:r>
              <a:rPr lang="en-US" sz="4000" dirty="0" smtClean="0">
                <a:latin typeface="Calibri" pitchFamily="34" charset="0"/>
                <a:cs typeface="Calibri" pitchFamily="34" charset="0"/>
              </a:rPr>
              <a:t>Error</a:t>
            </a:r>
            <a:endParaRPr lang="en-US" sz="4000" dirty="0">
              <a:latin typeface="Calibri" pitchFamily="34" charset="0"/>
              <a:cs typeface="Calibri" pitchFamily="34" charset="0"/>
            </a:endParaRPr>
          </a:p>
        </p:txBody>
      </p:sp>
      <p:sp>
        <p:nvSpPr>
          <p:cNvPr id="33795" name="Content Placeholder 2"/>
          <p:cNvSpPr>
            <a:spLocks noGrp="1"/>
          </p:cNvSpPr>
          <p:nvPr>
            <p:ph sz="quarter" idx="1"/>
          </p:nvPr>
        </p:nvSpPr>
        <p:spPr>
          <a:xfrm>
            <a:off x="457200" y="1443038"/>
            <a:ext cx="7467600" cy="4873625"/>
          </a:xfrm>
        </p:spPr>
        <p:txBody>
          <a:bodyPr/>
          <a:lstStyle/>
          <a:p>
            <a:pPr eaLnBrk="1" hangingPunct="1">
              <a:buClrTx/>
              <a:buNone/>
            </a:pPr>
            <a:r>
              <a:rPr lang="en-US" b="1" dirty="0" smtClean="0">
                <a:latin typeface="Arial" pitchFamily="34" charset="0"/>
                <a:cs typeface="Arial" pitchFamily="34" charset="0"/>
              </a:rPr>
              <a:t>Type I error (</a:t>
            </a:r>
            <a:r>
              <a:rPr lang="el-GR" b="1" dirty="0" smtClean="0">
                <a:latin typeface="Arial" pitchFamily="34" charset="0"/>
                <a:cs typeface="Arial" pitchFamily="34" charset="0"/>
              </a:rPr>
              <a:t>α</a:t>
            </a:r>
            <a:r>
              <a:rPr lang="en-US" b="1" dirty="0" smtClean="0">
                <a:latin typeface="Arial" pitchFamily="34" charset="0"/>
                <a:cs typeface="Arial" pitchFamily="34" charset="0"/>
              </a:rPr>
              <a:t>, aka false positive rate (FP))</a:t>
            </a:r>
          </a:p>
          <a:p>
            <a:pPr lvl="1" eaLnBrk="1" hangingPunct="1">
              <a:buClrTx/>
            </a:pPr>
            <a:r>
              <a:rPr lang="en-US" sz="2000" dirty="0" smtClean="0">
                <a:latin typeface="Arial" pitchFamily="34" charset="0"/>
                <a:cs typeface="Arial" pitchFamily="34" charset="0"/>
              </a:rPr>
              <a:t>Probability of incorrectly conclude a difference exists when one does not</a:t>
            </a:r>
          </a:p>
          <a:p>
            <a:pPr lvl="1" eaLnBrk="1" hangingPunct="1">
              <a:buClrTx/>
            </a:pPr>
            <a:endParaRPr lang="en-US" sz="1000" dirty="0" smtClean="0">
              <a:latin typeface="Arial" pitchFamily="34" charset="0"/>
              <a:cs typeface="Arial" pitchFamily="34" charset="0"/>
            </a:endParaRPr>
          </a:p>
          <a:p>
            <a:pPr eaLnBrk="1" hangingPunct="1">
              <a:buClrTx/>
              <a:buNone/>
            </a:pPr>
            <a:r>
              <a:rPr lang="en-US" b="1" dirty="0" smtClean="0">
                <a:latin typeface="Arial" pitchFamily="34" charset="0"/>
                <a:cs typeface="Arial" pitchFamily="34" charset="0"/>
              </a:rPr>
              <a:t>Type II error (</a:t>
            </a:r>
            <a:r>
              <a:rPr lang="el-GR" b="1" dirty="0" smtClean="0">
                <a:latin typeface="Arial" pitchFamily="34" charset="0"/>
                <a:cs typeface="Arial" pitchFamily="34" charset="0"/>
              </a:rPr>
              <a:t>β</a:t>
            </a:r>
            <a:r>
              <a:rPr lang="en-US" b="1" dirty="0" smtClean="0">
                <a:latin typeface="Arial" pitchFamily="34" charset="0"/>
                <a:cs typeface="Arial" pitchFamily="34" charset="0"/>
              </a:rPr>
              <a:t>, aka false negative rate (FN))</a:t>
            </a:r>
          </a:p>
          <a:p>
            <a:pPr lvl="1" eaLnBrk="1" hangingPunct="1">
              <a:buClrTx/>
            </a:pPr>
            <a:r>
              <a:rPr lang="en-US" sz="2000" dirty="0" smtClean="0">
                <a:latin typeface="Arial" pitchFamily="34" charset="0"/>
                <a:cs typeface="Arial" pitchFamily="34" charset="0"/>
              </a:rPr>
              <a:t>Probability of failing to find a difference when a true difference exists</a:t>
            </a:r>
          </a:p>
          <a:p>
            <a:pPr lvl="1" eaLnBrk="1" hangingPunct="1"/>
            <a:endParaRPr lang="en-US" dirty="0" smtClean="0"/>
          </a:p>
        </p:txBody>
      </p:sp>
      <p:pic>
        <p:nvPicPr>
          <p:cNvPr id="33797" name="Picture 5"/>
          <p:cNvPicPr>
            <a:picLocks noChangeAspect="1" noChangeArrowheads="1"/>
          </p:cNvPicPr>
          <p:nvPr/>
        </p:nvPicPr>
        <p:blipFill>
          <a:blip r:embed="rId3" cstate="print"/>
          <a:srcRect/>
          <a:stretch>
            <a:fillRect/>
          </a:stretch>
        </p:blipFill>
        <p:spPr bwMode="auto">
          <a:xfrm>
            <a:off x="411480" y="4282440"/>
            <a:ext cx="7924800" cy="1399523"/>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5" y="92075"/>
            <a:ext cx="7924800" cy="1143000"/>
          </a:xfrm>
        </p:spPr>
        <p:txBody>
          <a:bodyPr>
            <a:noAutofit/>
          </a:bodyPr>
          <a:lstStyle/>
          <a:p>
            <a:pPr>
              <a:defRPr/>
            </a:pPr>
            <a:r>
              <a:rPr lang="en-US" sz="3600" b="1" dirty="0" smtClean="0">
                <a:latin typeface="Calibri" pitchFamily="34" charset="0"/>
                <a:cs typeface="Calibri" pitchFamily="34" charset="0"/>
              </a:rPr>
              <a:t>Relationship between FP rate and FN rate</a:t>
            </a:r>
            <a:endParaRPr lang="en-US" sz="3600" b="1" dirty="0">
              <a:latin typeface="Calibri" pitchFamily="34" charset="0"/>
              <a:cs typeface="Calibri" pitchFamily="34" charset="0"/>
            </a:endParaRPr>
          </a:p>
        </p:txBody>
      </p:sp>
      <p:pic>
        <p:nvPicPr>
          <p:cNvPr id="34819" name="Picture 4"/>
          <p:cNvPicPr>
            <a:picLocks noChangeAspect="1" noChangeArrowheads="1"/>
          </p:cNvPicPr>
          <p:nvPr/>
        </p:nvPicPr>
        <p:blipFill>
          <a:blip r:embed="rId3" cstate="print"/>
          <a:srcRect/>
          <a:stretch>
            <a:fillRect/>
          </a:stretch>
        </p:blipFill>
        <p:spPr bwMode="auto">
          <a:xfrm>
            <a:off x="304800" y="2590800"/>
            <a:ext cx="3906838" cy="2362200"/>
          </a:xfrm>
          <a:prstGeom prst="rect">
            <a:avLst/>
          </a:prstGeom>
          <a:noFill/>
          <a:ln w="9525">
            <a:noFill/>
            <a:miter lim="800000"/>
            <a:headEnd/>
            <a:tailEnd/>
          </a:ln>
        </p:spPr>
      </p:pic>
      <p:pic>
        <p:nvPicPr>
          <p:cNvPr id="34820" name="Picture 5"/>
          <p:cNvPicPr>
            <a:picLocks noChangeAspect="1" noChangeArrowheads="1"/>
          </p:cNvPicPr>
          <p:nvPr/>
        </p:nvPicPr>
        <p:blipFill>
          <a:blip r:embed="rId4" cstate="print"/>
          <a:srcRect/>
          <a:stretch>
            <a:fillRect/>
          </a:stretch>
        </p:blipFill>
        <p:spPr bwMode="auto">
          <a:xfrm>
            <a:off x="4800600" y="2667000"/>
            <a:ext cx="3635375" cy="2209800"/>
          </a:xfrm>
          <a:prstGeom prst="rect">
            <a:avLst/>
          </a:prstGeom>
          <a:noFill/>
          <a:ln w="9525">
            <a:noFill/>
            <a:miter lim="800000"/>
            <a:headEnd/>
            <a:tailEnd/>
          </a:ln>
        </p:spPr>
      </p:pic>
      <p:cxnSp>
        <p:nvCxnSpPr>
          <p:cNvPr id="24" name="Straight Arrow Connector 23"/>
          <p:cNvCxnSpPr/>
          <p:nvPr/>
        </p:nvCxnSpPr>
        <p:spPr bwMode="auto">
          <a:xfrm rot="5400000" flipH="1" flipV="1">
            <a:off x="1714500" y="4762500"/>
            <a:ext cx="4572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bwMode="auto">
          <a:xfrm rot="16200000" flipV="1">
            <a:off x="2286000" y="4876800"/>
            <a:ext cx="457200" cy="152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23" name="TextBox 28"/>
          <p:cNvSpPr txBox="1">
            <a:spLocks noChangeArrowheads="1"/>
          </p:cNvSpPr>
          <p:nvPr/>
        </p:nvSpPr>
        <p:spPr bwMode="auto">
          <a:xfrm>
            <a:off x="2366963" y="5151438"/>
            <a:ext cx="938212" cy="369887"/>
          </a:xfrm>
          <a:prstGeom prst="rect">
            <a:avLst/>
          </a:prstGeom>
          <a:noFill/>
          <a:ln w="9525">
            <a:noFill/>
            <a:miter lim="800000"/>
            <a:headEnd/>
            <a:tailEnd/>
          </a:ln>
        </p:spPr>
        <p:txBody>
          <a:bodyPr wrap="none">
            <a:spAutoFit/>
          </a:bodyPr>
          <a:lstStyle/>
          <a:p>
            <a:r>
              <a:rPr lang="en-US"/>
              <a:t>FP rate</a:t>
            </a:r>
          </a:p>
        </p:txBody>
      </p:sp>
      <p:sp>
        <p:nvSpPr>
          <p:cNvPr id="34824" name="TextBox 29"/>
          <p:cNvSpPr txBox="1">
            <a:spLocks noChangeArrowheads="1"/>
          </p:cNvSpPr>
          <p:nvPr/>
        </p:nvSpPr>
        <p:spPr bwMode="auto">
          <a:xfrm>
            <a:off x="1179513" y="5091113"/>
            <a:ext cx="954087" cy="368300"/>
          </a:xfrm>
          <a:prstGeom prst="rect">
            <a:avLst/>
          </a:prstGeom>
          <a:noFill/>
          <a:ln w="9525">
            <a:noFill/>
            <a:miter lim="800000"/>
            <a:headEnd/>
            <a:tailEnd/>
          </a:ln>
        </p:spPr>
        <p:txBody>
          <a:bodyPr wrap="none">
            <a:spAutoFit/>
          </a:bodyPr>
          <a:lstStyle/>
          <a:p>
            <a:r>
              <a:rPr lang="en-US"/>
              <a:t>FN rate</a:t>
            </a:r>
          </a:p>
        </p:txBody>
      </p:sp>
      <p:sp>
        <p:nvSpPr>
          <p:cNvPr id="31" name="Right Arrow 30"/>
          <p:cNvSpPr/>
          <p:nvPr/>
        </p:nvSpPr>
        <p:spPr bwMode="auto">
          <a:xfrm>
            <a:off x="3733800" y="3581400"/>
            <a:ext cx="1219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7" name="Straight Arrow Connector 36"/>
          <p:cNvCxnSpPr/>
          <p:nvPr/>
        </p:nvCxnSpPr>
        <p:spPr bwMode="auto">
          <a:xfrm rot="16200000" flipV="1">
            <a:off x="6811169" y="4831557"/>
            <a:ext cx="534987"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bwMode="auto">
          <a:xfrm rot="5400000" flipH="1" flipV="1">
            <a:off x="6210300" y="4686300"/>
            <a:ext cx="5334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828" name="TextBox 39"/>
          <p:cNvSpPr txBox="1">
            <a:spLocks noChangeArrowheads="1"/>
          </p:cNvSpPr>
          <p:nvPr/>
        </p:nvSpPr>
        <p:spPr bwMode="auto">
          <a:xfrm>
            <a:off x="5684520" y="5091113"/>
            <a:ext cx="954088" cy="368300"/>
          </a:xfrm>
          <a:prstGeom prst="rect">
            <a:avLst/>
          </a:prstGeom>
          <a:noFill/>
          <a:ln w="9525">
            <a:noFill/>
            <a:miter lim="800000"/>
            <a:headEnd/>
            <a:tailEnd/>
          </a:ln>
        </p:spPr>
        <p:txBody>
          <a:bodyPr wrap="none">
            <a:spAutoFit/>
          </a:bodyPr>
          <a:lstStyle/>
          <a:p>
            <a:r>
              <a:rPr lang="en-US" dirty="0"/>
              <a:t>FN rate</a:t>
            </a:r>
          </a:p>
        </p:txBody>
      </p:sp>
      <p:sp>
        <p:nvSpPr>
          <p:cNvPr id="34829" name="TextBox 40"/>
          <p:cNvSpPr txBox="1">
            <a:spLocks noChangeArrowheads="1"/>
          </p:cNvSpPr>
          <p:nvPr/>
        </p:nvSpPr>
        <p:spPr bwMode="auto">
          <a:xfrm>
            <a:off x="6781800" y="5181600"/>
            <a:ext cx="936625" cy="369888"/>
          </a:xfrm>
          <a:prstGeom prst="rect">
            <a:avLst/>
          </a:prstGeom>
          <a:noFill/>
          <a:ln w="9525">
            <a:noFill/>
            <a:miter lim="800000"/>
            <a:headEnd/>
            <a:tailEnd/>
          </a:ln>
        </p:spPr>
        <p:txBody>
          <a:bodyPr wrap="none">
            <a:spAutoFit/>
          </a:bodyPr>
          <a:lstStyle/>
          <a:p>
            <a:r>
              <a:rPr lang="en-US"/>
              <a:t>FP rate</a:t>
            </a:r>
          </a:p>
        </p:txBody>
      </p:sp>
      <p:sp>
        <p:nvSpPr>
          <p:cNvPr id="34830" name="TextBox 18"/>
          <p:cNvSpPr txBox="1">
            <a:spLocks noChangeArrowheads="1"/>
          </p:cNvSpPr>
          <p:nvPr/>
        </p:nvSpPr>
        <p:spPr bwMode="auto">
          <a:xfrm>
            <a:off x="3322638" y="3200400"/>
            <a:ext cx="2038350" cy="338138"/>
          </a:xfrm>
          <a:prstGeom prst="rect">
            <a:avLst/>
          </a:prstGeom>
          <a:noFill/>
          <a:ln w="9525">
            <a:noFill/>
            <a:miter lim="800000"/>
            <a:headEnd/>
            <a:tailEnd/>
          </a:ln>
        </p:spPr>
        <p:txBody>
          <a:bodyPr wrap="none">
            <a:spAutoFit/>
          </a:bodyPr>
          <a:lstStyle/>
          <a:p>
            <a:r>
              <a:rPr lang="en-US" sz="1600" b="1"/>
              <a:t>Decreasing FP rate</a:t>
            </a:r>
          </a:p>
        </p:txBody>
      </p:sp>
      <p:sp>
        <p:nvSpPr>
          <p:cNvPr id="34831" name="TextBox 18"/>
          <p:cNvSpPr txBox="1">
            <a:spLocks noChangeArrowheads="1"/>
          </p:cNvSpPr>
          <p:nvPr/>
        </p:nvSpPr>
        <p:spPr bwMode="auto">
          <a:xfrm>
            <a:off x="1020763" y="2270125"/>
            <a:ext cx="2432050" cy="307975"/>
          </a:xfrm>
          <a:prstGeom prst="rect">
            <a:avLst/>
          </a:prstGeom>
          <a:noFill/>
          <a:ln w="9525">
            <a:noFill/>
            <a:miter lim="800000"/>
            <a:headEnd/>
            <a:tailEnd/>
          </a:ln>
        </p:spPr>
        <p:txBody>
          <a:bodyPr wrap="none">
            <a:spAutoFit/>
          </a:bodyPr>
          <a:lstStyle/>
          <a:p>
            <a:r>
              <a:rPr lang="en-US" sz="1400" b="1"/>
              <a:t>HIV negative   HIV positive</a:t>
            </a:r>
          </a:p>
        </p:txBody>
      </p:sp>
      <p:sp>
        <p:nvSpPr>
          <p:cNvPr id="34832" name="TextBox 19"/>
          <p:cNvSpPr txBox="1">
            <a:spLocks noChangeArrowheads="1"/>
          </p:cNvSpPr>
          <p:nvPr/>
        </p:nvSpPr>
        <p:spPr bwMode="auto">
          <a:xfrm>
            <a:off x="5456238" y="2316163"/>
            <a:ext cx="2432050" cy="307975"/>
          </a:xfrm>
          <a:prstGeom prst="rect">
            <a:avLst/>
          </a:prstGeom>
          <a:noFill/>
          <a:ln w="9525">
            <a:noFill/>
            <a:miter lim="800000"/>
            <a:headEnd/>
            <a:tailEnd/>
          </a:ln>
        </p:spPr>
        <p:txBody>
          <a:bodyPr wrap="none">
            <a:spAutoFit/>
          </a:bodyPr>
          <a:lstStyle/>
          <a:p>
            <a:r>
              <a:rPr lang="en-US" sz="1400" b="1"/>
              <a:t>HIV negative   HIV positive</a:t>
            </a:r>
          </a:p>
        </p:txBody>
      </p:sp>
    </p:spTree>
  </p:cSld>
  <p:clrMapOvr>
    <a:masterClrMapping/>
  </p:clrMapOvr>
  <p:transition advTm="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
            <a:ext cx="7467600" cy="1143000"/>
          </a:xfrm>
        </p:spPr>
        <p:txBody>
          <a:bodyPr/>
          <a:lstStyle/>
          <a:p>
            <a:pPr eaLnBrk="1" fontAlgn="auto" hangingPunct="1">
              <a:spcAft>
                <a:spcPts val="0"/>
              </a:spcAft>
              <a:defRPr/>
            </a:pPr>
            <a:r>
              <a:rPr lang="en-US" sz="4000" b="1" dirty="0" smtClean="0">
                <a:latin typeface="Calibri" pitchFamily="34" charset="0"/>
                <a:cs typeface="Calibri" pitchFamily="34" charset="0"/>
              </a:rPr>
              <a:t>Inferential Statistics-</a:t>
            </a:r>
            <a:r>
              <a:rPr lang="en-US" sz="4000" dirty="0" smtClean="0">
                <a:latin typeface="Calibri" pitchFamily="34" charset="0"/>
                <a:cs typeface="Calibri" pitchFamily="34" charset="0"/>
              </a:rPr>
              <a:t>P-value</a:t>
            </a:r>
            <a:endParaRPr lang="en-US" sz="4000" dirty="0">
              <a:latin typeface="Calibri" pitchFamily="34" charset="0"/>
              <a:cs typeface="Calibri" pitchFamily="34" charset="0"/>
            </a:endParaRPr>
          </a:p>
        </p:txBody>
      </p:sp>
      <p:sp>
        <p:nvSpPr>
          <p:cNvPr id="35843" name="Content Placeholder 2"/>
          <p:cNvSpPr>
            <a:spLocks noGrp="1"/>
          </p:cNvSpPr>
          <p:nvPr>
            <p:ph sz="quarter" idx="1"/>
          </p:nvPr>
        </p:nvSpPr>
        <p:spPr>
          <a:xfrm>
            <a:off x="304800" y="1603375"/>
            <a:ext cx="8458200" cy="4873625"/>
          </a:xfrm>
        </p:spPr>
        <p:txBody>
          <a:bodyPr/>
          <a:lstStyle/>
          <a:p>
            <a:pPr eaLnBrk="1" hangingPunct="1">
              <a:buClrTx/>
              <a:buSzPct val="100000"/>
              <a:buFont typeface="Arial" pitchFamily="34" charset="0"/>
              <a:buChar char="•"/>
            </a:pPr>
            <a:r>
              <a:rPr lang="en-US" sz="2200" dirty="0" smtClean="0">
                <a:latin typeface="Arial" pitchFamily="34" charset="0"/>
                <a:cs typeface="Arial" pitchFamily="34" charset="0"/>
              </a:rPr>
              <a:t>the probability that an observed difference could have occurred by chance</a:t>
            </a:r>
          </a:p>
          <a:p>
            <a:pPr eaLnBrk="1" hangingPunct="1">
              <a:buClrTx/>
              <a:buSzPct val="100000"/>
              <a:buFont typeface="Arial" pitchFamily="34" charset="0"/>
              <a:buChar char="•"/>
            </a:pPr>
            <a:endParaRPr lang="en-US" sz="800" dirty="0" smtClean="0">
              <a:latin typeface="Arial" pitchFamily="34" charset="0"/>
              <a:cs typeface="Arial" pitchFamily="34" charset="0"/>
            </a:endParaRPr>
          </a:p>
          <a:p>
            <a:pPr eaLnBrk="1" hangingPunct="1">
              <a:buClrTx/>
              <a:buSzPct val="100000"/>
              <a:buFont typeface="Arial" pitchFamily="34" charset="0"/>
              <a:buChar char="•"/>
            </a:pPr>
            <a:r>
              <a:rPr lang="en-US" sz="2200" dirty="0" smtClean="0">
                <a:latin typeface="Arial" pitchFamily="34" charset="0"/>
                <a:cs typeface="Arial" pitchFamily="34" charset="0"/>
              </a:rPr>
              <a:t>P-value is the same as false positive rate</a:t>
            </a:r>
          </a:p>
          <a:p>
            <a:pPr eaLnBrk="1" hangingPunct="1">
              <a:buClrTx/>
              <a:buSzPct val="100000"/>
              <a:buFont typeface="Arial" pitchFamily="34" charset="0"/>
              <a:buChar char="•"/>
            </a:pPr>
            <a:endParaRPr lang="en-US" sz="800" dirty="0" smtClean="0">
              <a:latin typeface="Arial" pitchFamily="34" charset="0"/>
              <a:cs typeface="Arial" pitchFamily="34" charset="0"/>
            </a:endParaRPr>
          </a:p>
          <a:p>
            <a:pPr eaLnBrk="1" hangingPunct="1">
              <a:buClrTx/>
              <a:buSzPct val="100000"/>
              <a:buFont typeface="Arial" pitchFamily="34" charset="0"/>
              <a:buChar char="•"/>
            </a:pPr>
            <a:r>
              <a:rPr lang="en-US" sz="2200" dirty="0" smtClean="0">
                <a:latin typeface="Arial" pitchFamily="34" charset="0"/>
                <a:cs typeface="Arial" pitchFamily="34" charset="0"/>
              </a:rPr>
              <a:t>P-value can help us decide if an observed difference is due to chance alone</a:t>
            </a:r>
          </a:p>
          <a:p>
            <a:pPr eaLnBrk="1" hangingPunct="1">
              <a:buClrTx/>
              <a:buSzPct val="100000"/>
              <a:buFont typeface="Arial" pitchFamily="34" charset="0"/>
              <a:buChar char="•"/>
            </a:pPr>
            <a:endParaRPr lang="en-US" sz="800" dirty="0" smtClean="0">
              <a:latin typeface="Arial" pitchFamily="34" charset="0"/>
              <a:cs typeface="Arial" pitchFamily="34" charset="0"/>
            </a:endParaRPr>
          </a:p>
          <a:p>
            <a:pPr eaLnBrk="1" hangingPunct="1">
              <a:buClrTx/>
              <a:buSzPct val="100000"/>
              <a:buFont typeface="Arial" pitchFamily="34" charset="0"/>
              <a:buChar char="•"/>
            </a:pPr>
            <a:r>
              <a:rPr lang="en-US" sz="2200" dirty="0" smtClean="0">
                <a:latin typeface="Arial" pitchFamily="34" charset="0"/>
                <a:cs typeface="Arial" pitchFamily="34" charset="0"/>
              </a:rPr>
              <a:t>The research chooses an arbitrary cut off (usually </a:t>
            </a:r>
            <a:r>
              <a:rPr lang="en-US" sz="2200" b="1" i="1" u="sng" dirty="0" smtClean="0">
                <a:latin typeface="Arial" pitchFamily="34" charset="0"/>
                <a:cs typeface="Arial" pitchFamily="34" charset="0"/>
              </a:rPr>
              <a:t>0.05</a:t>
            </a:r>
            <a:r>
              <a:rPr lang="en-US" sz="2200" dirty="0" smtClean="0">
                <a:latin typeface="Arial" pitchFamily="34" charset="0"/>
                <a:cs typeface="Arial" pitchFamily="34" charset="0"/>
              </a:rPr>
              <a:t>) to reject the null hypothesis</a:t>
            </a:r>
          </a:p>
          <a:p>
            <a:pPr eaLnBrk="1" hangingPunct="1">
              <a:buClrTx/>
              <a:buSzPct val="100000"/>
              <a:buFont typeface="Arial" pitchFamily="34" charset="0"/>
              <a:buChar char="•"/>
            </a:pPr>
            <a:endParaRPr lang="en-US" sz="800" dirty="0" smtClean="0">
              <a:latin typeface="Arial" pitchFamily="34" charset="0"/>
              <a:cs typeface="Arial" pitchFamily="34" charset="0"/>
            </a:endParaRPr>
          </a:p>
          <a:p>
            <a:pPr eaLnBrk="1" hangingPunct="1">
              <a:buClrTx/>
              <a:buSzPct val="100000"/>
              <a:buFont typeface="Arial" pitchFamily="34" charset="0"/>
              <a:buChar char="•"/>
            </a:pPr>
            <a:r>
              <a:rPr lang="en-US" sz="2200" dirty="0" smtClean="0">
                <a:latin typeface="Arial" pitchFamily="34" charset="0"/>
                <a:cs typeface="Arial" pitchFamily="34" charset="0"/>
              </a:rPr>
              <a:t>P-value below cut off is referred as “</a:t>
            </a:r>
            <a:r>
              <a:rPr lang="en-US" sz="2200" b="1" i="1" u="sng" dirty="0" smtClean="0">
                <a:latin typeface="Arial" pitchFamily="34" charset="0"/>
                <a:cs typeface="Arial" pitchFamily="34" charset="0"/>
              </a:rPr>
              <a:t>statistically significant</a:t>
            </a:r>
            <a:r>
              <a:rPr lang="en-US" sz="2200" dirty="0" smtClean="0">
                <a:latin typeface="Arial" pitchFamily="34" charset="0"/>
                <a:cs typeface="Arial" pitchFamily="34" charset="0"/>
              </a:rPr>
              <a:t>”.</a:t>
            </a:r>
          </a:p>
        </p:txBody>
      </p:sp>
    </p:spTree>
  </p:cSld>
  <p:clrMapOvr>
    <a:masterClrMapping/>
  </p:clrMapOvr>
  <p:transition advTm="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3600" b="1" dirty="0" smtClean="0">
                <a:latin typeface="Calibri" pitchFamily="34" charset="0"/>
                <a:cs typeface="Calibri" pitchFamily="34" charset="0"/>
              </a:rPr>
              <a:t>Inferential Statistics-</a:t>
            </a:r>
            <a:r>
              <a:rPr lang="en-US" sz="3600" dirty="0" smtClean="0">
                <a:latin typeface="Calibri" pitchFamily="34" charset="0"/>
                <a:cs typeface="Calibri" pitchFamily="34" charset="0"/>
              </a:rPr>
              <a:t>Power</a:t>
            </a:r>
            <a:endParaRPr lang="en-US" sz="3600" dirty="0">
              <a:latin typeface="Calibri" pitchFamily="34" charset="0"/>
              <a:cs typeface="Calibri" pitchFamily="34" charset="0"/>
            </a:endParaRPr>
          </a:p>
        </p:txBody>
      </p:sp>
      <p:sp>
        <p:nvSpPr>
          <p:cNvPr id="36867" name="Content Placeholder 2"/>
          <p:cNvSpPr>
            <a:spLocks noGrp="1"/>
          </p:cNvSpPr>
          <p:nvPr>
            <p:ph sz="quarter" idx="1"/>
          </p:nvPr>
        </p:nvSpPr>
        <p:spPr>
          <a:xfrm>
            <a:off x="304800" y="1706563"/>
            <a:ext cx="7467600" cy="1828800"/>
          </a:xfrm>
        </p:spPr>
        <p:txBody>
          <a:bodyPr/>
          <a:lstStyle/>
          <a:p>
            <a:pPr eaLnBrk="1" hangingPunct="1">
              <a:buNone/>
            </a:pPr>
            <a:r>
              <a:rPr lang="en-US" b="1" dirty="0" smtClean="0">
                <a:latin typeface="Arial" pitchFamily="34" charset="0"/>
                <a:cs typeface="Arial" pitchFamily="34" charset="0"/>
              </a:rPr>
              <a:t>power (1-</a:t>
            </a:r>
            <a:r>
              <a:rPr lang="el-GR" b="1" dirty="0" smtClean="0">
                <a:latin typeface="Arial" pitchFamily="34" charset="0"/>
                <a:cs typeface="Arial" pitchFamily="34" charset="0"/>
              </a:rPr>
              <a:t>β</a:t>
            </a:r>
            <a:r>
              <a:rPr lang="en-US" b="1" dirty="0" smtClean="0">
                <a:latin typeface="Arial" pitchFamily="34" charset="0"/>
                <a:cs typeface="Arial" pitchFamily="34" charset="0"/>
              </a:rPr>
              <a:t>, aka true positive rate (TP))</a:t>
            </a:r>
          </a:p>
          <a:p>
            <a:pPr eaLnBrk="1" hangingPunct="1"/>
            <a:endParaRPr lang="en-US" sz="800" b="1" dirty="0" smtClean="0">
              <a:latin typeface="Arial" pitchFamily="34" charset="0"/>
              <a:cs typeface="Arial" pitchFamily="34" charset="0"/>
            </a:endParaRPr>
          </a:p>
          <a:p>
            <a:pPr lvl="1" eaLnBrk="1" hangingPunct="1">
              <a:buClrTx/>
            </a:pPr>
            <a:r>
              <a:rPr lang="en-US" sz="2000" dirty="0" smtClean="0">
                <a:latin typeface="Arial" pitchFamily="34" charset="0"/>
                <a:cs typeface="Arial" pitchFamily="34" charset="0"/>
              </a:rPr>
              <a:t>Probability of detecting a significant scientific difference when it does exist</a:t>
            </a:r>
            <a:endParaRPr lang="en-US" dirty="0" smtClean="0"/>
          </a:p>
        </p:txBody>
      </p:sp>
      <p:pic>
        <p:nvPicPr>
          <p:cNvPr id="36869" name="Picture 5"/>
          <p:cNvPicPr>
            <a:picLocks noChangeAspect="1" noChangeArrowheads="1"/>
          </p:cNvPicPr>
          <p:nvPr/>
        </p:nvPicPr>
        <p:blipFill>
          <a:blip r:embed="rId3" cstate="print"/>
          <a:srcRect/>
          <a:stretch>
            <a:fillRect/>
          </a:stretch>
        </p:blipFill>
        <p:spPr bwMode="auto">
          <a:xfrm>
            <a:off x="243840" y="3352800"/>
            <a:ext cx="8401050" cy="1483629"/>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sz="quarter" idx="1"/>
          </p:nvPr>
        </p:nvSpPr>
        <p:spPr>
          <a:xfrm>
            <a:off x="533400" y="1781175"/>
            <a:ext cx="7467600" cy="4873625"/>
          </a:xfrm>
        </p:spPr>
        <p:txBody>
          <a:bodyPr/>
          <a:lstStyle/>
          <a:p>
            <a:pPr eaLnBrk="1" hangingPunct="1"/>
            <a:endParaRPr lang="en-US" dirty="0" smtClean="0"/>
          </a:p>
          <a:p>
            <a:pPr lvl="1" eaLnBrk="1" hangingPunct="1">
              <a:buClrTx/>
            </a:pPr>
            <a:r>
              <a:rPr lang="en-US" dirty="0" smtClean="0">
                <a:latin typeface="Arial" pitchFamily="34" charset="0"/>
                <a:cs typeface="Arial" pitchFamily="34" charset="0"/>
              </a:rPr>
              <a:t>Sample size (n)</a:t>
            </a:r>
          </a:p>
          <a:p>
            <a:pPr lvl="1" eaLnBrk="1" hangingPunct="1">
              <a:buClrTx/>
            </a:pPr>
            <a:endParaRPr lang="en-US" dirty="0" smtClean="0">
              <a:latin typeface="Arial" pitchFamily="34" charset="0"/>
              <a:cs typeface="Arial" pitchFamily="34" charset="0"/>
            </a:endParaRPr>
          </a:p>
          <a:p>
            <a:pPr lvl="1" eaLnBrk="1" hangingPunct="1">
              <a:buClrTx/>
            </a:pPr>
            <a:r>
              <a:rPr lang="en-US" dirty="0" smtClean="0">
                <a:latin typeface="Arial" pitchFamily="34" charset="0"/>
                <a:cs typeface="Arial" pitchFamily="34" charset="0"/>
              </a:rPr>
              <a:t>Standard deviation (</a:t>
            </a:r>
            <a:r>
              <a:rPr lang="el-GR" dirty="0" smtClean="0">
                <a:latin typeface="Arial" pitchFamily="34" charset="0"/>
                <a:cs typeface="Arial" pitchFamily="34" charset="0"/>
              </a:rPr>
              <a:t>σ</a:t>
            </a:r>
            <a:r>
              <a:rPr lang="en-US" dirty="0" smtClean="0">
                <a:latin typeface="Arial" pitchFamily="34" charset="0"/>
                <a:cs typeface="Arial" pitchFamily="34" charset="0"/>
              </a:rPr>
              <a:t> or s)</a:t>
            </a:r>
          </a:p>
          <a:p>
            <a:pPr lvl="1" eaLnBrk="1" hangingPunct="1">
              <a:buClrTx/>
            </a:pPr>
            <a:endParaRPr lang="en-US" dirty="0" smtClean="0">
              <a:latin typeface="Arial" pitchFamily="34" charset="0"/>
              <a:cs typeface="Arial" pitchFamily="34" charset="0"/>
            </a:endParaRPr>
          </a:p>
          <a:p>
            <a:pPr lvl="1" eaLnBrk="1" hangingPunct="1">
              <a:buClrTx/>
            </a:pPr>
            <a:r>
              <a:rPr lang="en-US" dirty="0" smtClean="0">
                <a:latin typeface="Arial" pitchFamily="34" charset="0"/>
                <a:cs typeface="Arial" pitchFamily="34" charset="0"/>
              </a:rPr>
              <a:t>Size of the difference you want to detect (</a:t>
            </a:r>
            <a:r>
              <a:rPr lang="el-GR" dirty="0" smtClean="0">
                <a:latin typeface="Arial" pitchFamily="34" charset="0"/>
                <a:cs typeface="Arial" pitchFamily="34" charset="0"/>
              </a:rPr>
              <a:t>δ</a:t>
            </a:r>
            <a:r>
              <a:rPr lang="en-US" dirty="0" smtClean="0">
                <a:latin typeface="Arial" pitchFamily="34" charset="0"/>
                <a:cs typeface="Arial" pitchFamily="34" charset="0"/>
              </a:rPr>
              <a:t>)</a:t>
            </a:r>
          </a:p>
          <a:p>
            <a:pPr lvl="1" eaLnBrk="1" hangingPunct="1">
              <a:buClrTx/>
            </a:pPr>
            <a:endParaRPr lang="en-US" dirty="0" smtClean="0">
              <a:latin typeface="Arial" pitchFamily="34" charset="0"/>
              <a:cs typeface="Arial" pitchFamily="34" charset="0"/>
            </a:endParaRPr>
          </a:p>
          <a:p>
            <a:pPr lvl="1" eaLnBrk="1" hangingPunct="1">
              <a:buClrTx/>
            </a:pPr>
            <a:r>
              <a:rPr lang="en-US" dirty="0" smtClean="0">
                <a:latin typeface="Arial" pitchFamily="34" charset="0"/>
                <a:cs typeface="Arial" pitchFamily="34" charset="0"/>
              </a:rPr>
              <a:t>False positive rate (</a:t>
            </a:r>
            <a:r>
              <a:rPr lang="el-GR" dirty="0" smtClean="0">
                <a:latin typeface="Arial" pitchFamily="34" charset="0"/>
                <a:cs typeface="Arial" pitchFamily="34" charset="0"/>
              </a:rPr>
              <a:t>α</a:t>
            </a:r>
            <a:r>
              <a:rPr lang="en-US" dirty="0" smtClean="0">
                <a:latin typeface="Arial" pitchFamily="34" charset="0"/>
                <a:cs typeface="Arial" pitchFamily="34" charset="0"/>
              </a:rPr>
              <a:t>)</a:t>
            </a:r>
          </a:p>
        </p:txBody>
      </p:sp>
      <p:sp>
        <p:nvSpPr>
          <p:cNvPr id="37891" name="TextBox 3"/>
          <p:cNvSpPr txBox="1">
            <a:spLocks noChangeArrowheads="1"/>
          </p:cNvSpPr>
          <p:nvPr/>
        </p:nvSpPr>
        <p:spPr bwMode="auto">
          <a:xfrm>
            <a:off x="914400" y="5486400"/>
            <a:ext cx="6403975" cy="369888"/>
          </a:xfrm>
          <a:prstGeom prst="rect">
            <a:avLst/>
          </a:prstGeom>
          <a:noFill/>
          <a:ln w="9525">
            <a:noFill/>
            <a:miter lim="800000"/>
            <a:headEnd/>
            <a:tailEnd/>
          </a:ln>
        </p:spPr>
        <p:txBody>
          <a:bodyPr wrap="none">
            <a:spAutoFit/>
          </a:bodyPr>
          <a:lstStyle/>
          <a:p>
            <a:r>
              <a:rPr lang="en-US"/>
              <a:t>The sample size is usually adjusted to make power equal 0.8</a:t>
            </a:r>
          </a:p>
        </p:txBody>
      </p:sp>
      <p:sp>
        <p:nvSpPr>
          <p:cNvPr id="37892" name="TextBox 3"/>
          <p:cNvSpPr txBox="1">
            <a:spLocks noChangeArrowheads="1"/>
          </p:cNvSpPr>
          <p:nvPr/>
        </p:nvSpPr>
        <p:spPr bwMode="auto">
          <a:xfrm>
            <a:off x="685800" y="1604963"/>
            <a:ext cx="3021013" cy="461962"/>
          </a:xfrm>
          <a:prstGeom prst="rect">
            <a:avLst/>
          </a:prstGeom>
          <a:noFill/>
          <a:ln w="9525">
            <a:noFill/>
            <a:miter lim="800000"/>
            <a:headEnd/>
            <a:tailEnd/>
          </a:ln>
        </p:spPr>
        <p:txBody>
          <a:bodyPr wrap="none">
            <a:spAutoFit/>
          </a:bodyPr>
          <a:lstStyle/>
          <a:p>
            <a:r>
              <a:rPr lang="en-US" sz="2400" b="1"/>
              <a:t>Power depends on:</a:t>
            </a:r>
          </a:p>
        </p:txBody>
      </p:sp>
      <p:sp>
        <p:nvSpPr>
          <p:cNvPr id="5" name="Title 1"/>
          <p:cNvSpPr>
            <a:spLocks noGrp="1"/>
          </p:cNvSpPr>
          <p:nvPr>
            <p:ph type="title"/>
          </p:nvPr>
        </p:nvSpPr>
        <p:spPr>
          <a:xfrm>
            <a:off x="287338" y="169863"/>
            <a:ext cx="7467600" cy="1143000"/>
          </a:xfrm>
        </p:spPr>
        <p:txBody>
          <a:bodyPr/>
          <a:lstStyle/>
          <a:p>
            <a:pPr eaLnBrk="1" fontAlgn="auto" hangingPunct="1">
              <a:spcAft>
                <a:spcPts val="0"/>
              </a:spcAft>
              <a:defRPr/>
            </a:pPr>
            <a:r>
              <a:rPr lang="en-US" sz="3600" b="1" dirty="0" smtClean="0">
                <a:latin typeface="Calibri" pitchFamily="34" charset="0"/>
                <a:cs typeface="Calibri" pitchFamily="34" charset="0"/>
              </a:rPr>
              <a:t>Inferential Statistics-</a:t>
            </a:r>
            <a:r>
              <a:rPr lang="en-US" sz="3600" dirty="0" smtClean="0">
                <a:latin typeface="Calibri" pitchFamily="34" charset="0"/>
                <a:cs typeface="Calibri" pitchFamily="34" charset="0"/>
              </a:rPr>
              <a:t>Power</a:t>
            </a:r>
            <a:endParaRPr lang="en-US" sz="3600" dirty="0">
              <a:latin typeface="Calibri" pitchFamily="34" charset="0"/>
              <a:cs typeface="Calibri" pitchFamily="34" charset="0"/>
            </a:endParaRPr>
          </a:p>
        </p:txBody>
      </p:sp>
    </p:spTree>
  </p:cSld>
  <p:clrMapOvr>
    <a:masterClrMapping/>
  </p:clrMapOvr>
  <p:transition advTm="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noAutofit/>
          </a:bodyPr>
          <a:lstStyle/>
          <a:p>
            <a:pPr>
              <a:defRPr/>
            </a:pPr>
            <a:r>
              <a:rPr lang="en-US" sz="3600" b="1" dirty="0" smtClean="0">
                <a:latin typeface="Calibri" pitchFamily="34" charset="0"/>
                <a:cs typeface="Calibri" pitchFamily="34" charset="0"/>
              </a:rPr>
              <a:t>Relationship between power and its affecting factors</a:t>
            </a:r>
            <a:endParaRPr lang="en-US" sz="3600" b="1" dirty="0">
              <a:latin typeface="Calibri" pitchFamily="34" charset="0"/>
              <a:cs typeface="Calibri" pitchFamily="34" charset="0"/>
            </a:endParaRPr>
          </a:p>
        </p:txBody>
      </p:sp>
      <p:grpSp>
        <p:nvGrpSpPr>
          <p:cNvPr id="4100" name="Group 22"/>
          <p:cNvGrpSpPr>
            <a:grpSpLocks/>
          </p:cNvGrpSpPr>
          <p:nvPr/>
        </p:nvGrpSpPr>
        <p:grpSpPr bwMode="auto">
          <a:xfrm>
            <a:off x="304800" y="1524000"/>
            <a:ext cx="3810000" cy="2438400"/>
            <a:chOff x="304799" y="1524000"/>
            <a:chExt cx="4267201" cy="2971800"/>
          </a:xfrm>
        </p:grpSpPr>
        <p:grpSp>
          <p:nvGrpSpPr>
            <p:cNvPr id="4110" name="Group 18"/>
            <p:cNvGrpSpPr>
              <a:grpSpLocks/>
            </p:cNvGrpSpPr>
            <p:nvPr/>
          </p:nvGrpSpPr>
          <p:grpSpPr bwMode="auto">
            <a:xfrm>
              <a:off x="304799" y="1524000"/>
              <a:ext cx="4267201" cy="2971800"/>
              <a:chOff x="304799" y="2133600"/>
              <a:chExt cx="5794395" cy="3886200"/>
            </a:xfrm>
          </p:grpSpPr>
          <p:pic>
            <p:nvPicPr>
              <p:cNvPr id="4112" name="Picture 8"/>
              <p:cNvPicPr>
                <a:picLocks noChangeAspect="1" noChangeArrowheads="1"/>
              </p:cNvPicPr>
              <p:nvPr/>
            </p:nvPicPr>
            <p:blipFill>
              <a:blip r:embed="rId4" cstate="print"/>
              <a:srcRect/>
              <a:stretch>
                <a:fillRect/>
              </a:stretch>
            </p:blipFill>
            <p:spPr bwMode="auto">
              <a:xfrm>
                <a:off x="304799" y="2133600"/>
                <a:ext cx="5794395" cy="3886200"/>
              </a:xfrm>
              <a:prstGeom prst="rect">
                <a:avLst/>
              </a:prstGeom>
              <a:noFill/>
              <a:ln w="9525">
                <a:noFill/>
                <a:miter lim="800000"/>
                <a:headEnd/>
                <a:tailEnd/>
              </a:ln>
            </p:spPr>
          </p:pic>
          <p:cxnSp>
            <p:nvCxnSpPr>
              <p:cNvPr id="10" name="Straight Connector 9"/>
              <p:cNvCxnSpPr/>
              <p:nvPr/>
            </p:nvCxnSpPr>
            <p:spPr>
              <a:xfrm>
                <a:off x="1096700" y="3140571"/>
                <a:ext cx="16007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69557" y="4267722"/>
                <a:ext cx="228466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7728" y="3353098"/>
                <a:ext cx="13713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410591" y="4381575"/>
                <a:ext cx="205695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4111" name="TextBox 19"/>
            <p:cNvSpPr txBox="1">
              <a:spLocks noChangeArrowheads="1"/>
            </p:cNvSpPr>
            <p:nvPr/>
          </p:nvSpPr>
          <p:spPr bwMode="auto">
            <a:xfrm>
              <a:off x="453543" y="2331720"/>
              <a:ext cx="407906" cy="262572"/>
            </a:xfrm>
            <a:prstGeom prst="rect">
              <a:avLst/>
            </a:prstGeom>
            <a:noFill/>
            <a:ln w="9525">
              <a:noFill/>
              <a:miter lim="800000"/>
              <a:headEnd/>
              <a:tailEnd/>
            </a:ln>
          </p:spPr>
          <p:txBody>
            <a:bodyPr wrap="none">
              <a:spAutoFit/>
            </a:bodyPr>
            <a:lstStyle/>
            <a:p>
              <a:r>
                <a:rPr lang="en-US" sz="800">
                  <a:latin typeface="Times New Roman" pitchFamily="18" charset="0"/>
                  <a:cs typeface="Times New Roman" pitchFamily="18" charset="0"/>
                </a:rPr>
                <a:t>0.76</a:t>
              </a:r>
            </a:p>
          </p:txBody>
        </p:sp>
      </p:grpSp>
      <p:pic>
        <p:nvPicPr>
          <p:cNvPr id="4101" name="Picture 11"/>
          <p:cNvPicPr>
            <a:picLocks noChangeAspect="1" noChangeArrowheads="1"/>
          </p:cNvPicPr>
          <p:nvPr/>
        </p:nvPicPr>
        <p:blipFill>
          <a:blip r:embed="rId5" cstate="print"/>
          <a:srcRect/>
          <a:stretch>
            <a:fillRect/>
          </a:stretch>
        </p:blipFill>
        <p:spPr bwMode="auto">
          <a:xfrm>
            <a:off x="533400" y="4038600"/>
            <a:ext cx="3352800" cy="2225675"/>
          </a:xfrm>
          <a:prstGeom prst="rect">
            <a:avLst/>
          </a:prstGeom>
          <a:noFill/>
          <a:ln w="9525">
            <a:noFill/>
            <a:miter lim="800000"/>
            <a:headEnd/>
            <a:tailEnd/>
          </a:ln>
        </p:spPr>
      </p:pic>
      <p:sp>
        <p:nvSpPr>
          <p:cNvPr id="4102" name="TextBox 23"/>
          <p:cNvSpPr txBox="1">
            <a:spLocks noChangeArrowheads="1"/>
          </p:cNvSpPr>
          <p:nvPr/>
        </p:nvSpPr>
        <p:spPr bwMode="auto">
          <a:xfrm>
            <a:off x="2209800" y="6248400"/>
            <a:ext cx="252413" cy="246063"/>
          </a:xfrm>
          <a:prstGeom prst="rect">
            <a:avLst/>
          </a:prstGeom>
          <a:noFill/>
          <a:ln w="9525">
            <a:noFill/>
            <a:miter lim="800000"/>
            <a:headEnd/>
            <a:tailEnd/>
          </a:ln>
        </p:spPr>
        <p:txBody>
          <a:bodyPr wrap="none">
            <a:spAutoFit/>
          </a:bodyPr>
          <a:lstStyle/>
          <a:p>
            <a:r>
              <a:rPr lang="el-GR" sz="1000" b="1">
                <a:latin typeface="Times New Roman" pitchFamily="18" charset="0"/>
                <a:cs typeface="Times New Roman" pitchFamily="18" charset="0"/>
              </a:rPr>
              <a:t>δ</a:t>
            </a:r>
            <a:endParaRPr lang="en-US" sz="1000" b="1"/>
          </a:p>
        </p:txBody>
      </p:sp>
      <p:sp>
        <p:nvSpPr>
          <p:cNvPr id="4103" name="TextBox 24"/>
          <p:cNvSpPr txBox="1">
            <a:spLocks noChangeArrowheads="1"/>
          </p:cNvSpPr>
          <p:nvPr/>
        </p:nvSpPr>
        <p:spPr bwMode="auto">
          <a:xfrm>
            <a:off x="1239838" y="6096000"/>
            <a:ext cx="2813050" cy="246063"/>
          </a:xfrm>
          <a:prstGeom prst="rect">
            <a:avLst/>
          </a:prstGeom>
          <a:noFill/>
          <a:ln w="9525">
            <a:noFill/>
            <a:miter lim="800000"/>
            <a:headEnd/>
            <a:tailEnd/>
          </a:ln>
        </p:spPr>
        <p:txBody>
          <a:bodyPr wrap="none">
            <a:spAutoFit/>
          </a:bodyPr>
          <a:lstStyle/>
          <a:p>
            <a:r>
              <a:rPr lang="en-US" sz="1000">
                <a:latin typeface="Times New Roman" pitchFamily="18" charset="0"/>
                <a:cs typeface="Times New Roman" pitchFamily="18" charset="0"/>
              </a:rPr>
              <a:t>1           2           3          4          5          6          7      </a:t>
            </a:r>
          </a:p>
        </p:txBody>
      </p:sp>
      <p:graphicFrame>
        <p:nvGraphicFramePr>
          <p:cNvPr id="4098" name="Object 13"/>
          <p:cNvGraphicFramePr>
            <a:graphicFrameLocks noChangeAspect="1"/>
          </p:cNvGraphicFramePr>
          <p:nvPr/>
        </p:nvGraphicFramePr>
        <p:xfrm>
          <a:off x="5105400" y="3902075"/>
          <a:ext cx="1600200" cy="504825"/>
        </p:xfrm>
        <a:graphic>
          <a:graphicData uri="http://schemas.openxmlformats.org/presentationml/2006/ole">
            <p:oleObj spid="_x0000_s4098" name="Equation" r:id="rId6" imgW="723600" imgH="228600" progId="">
              <p:embed/>
            </p:oleObj>
          </a:graphicData>
        </a:graphic>
      </p:graphicFrame>
      <p:sp>
        <p:nvSpPr>
          <p:cNvPr id="4104" name="Rectangle 6"/>
          <p:cNvSpPr>
            <a:spLocks noChangeArrowheads="1"/>
          </p:cNvSpPr>
          <p:nvPr/>
        </p:nvSpPr>
        <p:spPr bwMode="auto">
          <a:xfrm>
            <a:off x="4175125" y="4479925"/>
            <a:ext cx="4572000" cy="1908175"/>
          </a:xfrm>
          <a:prstGeom prst="rect">
            <a:avLst/>
          </a:prstGeom>
          <a:noFill/>
          <a:ln w="9525">
            <a:noFill/>
            <a:miter lim="800000"/>
            <a:headEnd/>
            <a:tailEnd/>
          </a:ln>
        </p:spPr>
        <p:txBody>
          <a:bodyPr>
            <a:spAutoFit/>
          </a:bodyPr>
          <a:lstStyle/>
          <a:p>
            <a:r>
              <a:rPr lang="en-US"/>
              <a:t>Power increases as:</a:t>
            </a:r>
          </a:p>
          <a:p>
            <a:endParaRPr lang="en-US" sz="1000"/>
          </a:p>
          <a:p>
            <a:pPr>
              <a:buFont typeface="Arial" pitchFamily="34" charset="0"/>
              <a:buChar char="•"/>
            </a:pPr>
            <a:r>
              <a:rPr lang="en-US"/>
              <a:t> sample size increases</a:t>
            </a:r>
          </a:p>
          <a:p>
            <a:pPr>
              <a:buFont typeface="Arial" pitchFamily="34" charset="0"/>
              <a:buChar char="•"/>
            </a:pPr>
            <a:r>
              <a:rPr lang="en-US"/>
              <a:t> FP rate increases</a:t>
            </a:r>
          </a:p>
          <a:p>
            <a:pPr>
              <a:buFont typeface="Arial" pitchFamily="34" charset="0"/>
              <a:buChar char="•"/>
            </a:pPr>
            <a:r>
              <a:rPr lang="en-US"/>
              <a:t> detectable difference increases</a:t>
            </a:r>
          </a:p>
          <a:p>
            <a:pPr>
              <a:buFont typeface="Arial" pitchFamily="34" charset="0"/>
              <a:buChar char="•"/>
            </a:pPr>
            <a:r>
              <a:rPr lang="en-US"/>
              <a:t> standard deviation decreases</a:t>
            </a:r>
          </a:p>
          <a:p>
            <a:r>
              <a:rPr lang="en-US"/>
              <a:t>                                  </a:t>
            </a:r>
          </a:p>
        </p:txBody>
      </p:sp>
      <p:sp>
        <p:nvSpPr>
          <p:cNvPr id="4105" name="TextBox 16"/>
          <p:cNvSpPr txBox="1">
            <a:spLocks noChangeArrowheads="1"/>
          </p:cNvSpPr>
          <p:nvPr/>
        </p:nvSpPr>
        <p:spPr bwMode="auto">
          <a:xfrm>
            <a:off x="1981200" y="2743200"/>
            <a:ext cx="555625" cy="276225"/>
          </a:xfrm>
          <a:prstGeom prst="rect">
            <a:avLst/>
          </a:prstGeom>
          <a:noFill/>
          <a:ln w="9525">
            <a:noFill/>
            <a:miter lim="800000"/>
            <a:headEnd/>
            <a:tailEnd/>
          </a:ln>
        </p:spPr>
        <p:txBody>
          <a:bodyPr wrap="none">
            <a:spAutoFit/>
          </a:bodyPr>
          <a:lstStyle/>
          <a:p>
            <a:r>
              <a:rPr lang="en-US" sz="1200" b="1"/>
              <a:t>N=24</a:t>
            </a:r>
          </a:p>
        </p:txBody>
      </p:sp>
      <p:sp>
        <p:nvSpPr>
          <p:cNvPr id="4106" name="TextBox 18"/>
          <p:cNvSpPr txBox="1">
            <a:spLocks noChangeArrowheads="1"/>
          </p:cNvSpPr>
          <p:nvPr/>
        </p:nvSpPr>
        <p:spPr bwMode="auto">
          <a:xfrm>
            <a:off x="1189038" y="3124200"/>
            <a:ext cx="554037" cy="276225"/>
          </a:xfrm>
          <a:prstGeom prst="rect">
            <a:avLst/>
          </a:prstGeom>
          <a:noFill/>
          <a:ln w="9525">
            <a:noFill/>
            <a:miter lim="800000"/>
            <a:headEnd/>
            <a:tailEnd/>
          </a:ln>
        </p:spPr>
        <p:txBody>
          <a:bodyPr wrap="none">
            <a:spAutoFit/>
          </a:bodyPr>
          <a:lstStyle/>
          <a:p>
            <a:r>
              <a:rPr lang="en-US" sz="1200" b="1"/>
              <a:t>N=21</a:t>
            </a:r>
          </a:p>
        </p:txBody>
      </p:sp>
      <p:pic>
        <p:nvPicPr>
          <p:cNvPr id="4107" name="Picture 17"/>
          <p:cNvPicPr>
            <a:picLocks noChangeAspect="1" noChangeArrowheads="1"/>
          </p:cNvPicPr>
          <p:nvPr/>
        </p:nvPicPr>
        <p:blipFill>
          <a:blip r:embed="rId7" cstate="print"/>
          <a:srcRect/>
          <a:stretch>
            <a:fillRect/>
          </a:stretch>
        </p:blipFill>
        <p:spPr bwMode="auto">
          <a:xfrm>
            <a:off x="4191000" y="1630363"/>
            <a:ext cx="3505200" cy="2314575"/>
          </a:xfrm>
          <a:prstGeom prst="rect">
            <a:avLst/>
          </a:prstGeom>
          <a:noFill/>
          <a:ln w="9525">
            <a:noFill/>
            <a:miter lim="800000"/>
            <a:headEnd/>
            <a:tailEnd/>
          </a:ln>
        </p:spPr>
      </p:pic>
      <p:sp>
        <p:nvSpPr>
          <p:cNvPr id="4108" name="TextBox 19"/>
          <p:cNvSpPr txBox="1">
            <a:spLocks noChangeArrowheads="1"/>
          </p:cNvSpPr>
          <p:nvPr/>
        </p:nvSpPr>
        <p:spPr bwMode="auto">
          <a:xfrm>
            <a:off x="5715000" y="2695575"/>
            <a:ext cx="1090613" cy="276225"/>
          </a:xfrm>
          <a:prstGeom prst="rect">
            <a:avLst/>
          </a:prstGeom>
          <a:noFill/>
          <a:ln w="9525">
            <a:noFill/>
            <a:miter lim="800000"/>
            <a:headEnd/>
            <a:tailEnd/>
          </a:ln>
        </p:spPr>
        <p:txBody>
          <a:bodyPr wrap="none">
            <a:spAutoFit/>
          </a:bodyPr>
          <a:lstStyle/>
          <a:p>
            <a:r>
              <a:rPr lang="en-US" sz="1200" b="1"/>
              <a:t>FP rate=0.01</a:t>
            </a:r>
          </a:p>
        </p:txBody>
      </p:sp>
      <p:sp>
        <p:nvSpPr>
          <p:cNvPr id="4109" name="TextBox 21"/>
          <p:cNvSpPr txBox="1">
            <a:spLocks noChangeArrowheads="1"/>
          </p:cNvSpPr>
          <p:nvPr/>
        </p:nvSpPr>
        <p:spPr bwMode="auto">
          <a:xfrm>
            <a:off x="4800600" y="1722438"/>
            <a:ext cx="1090613" cy="276225"/>
          </a:xfrm>
          <a:prstGeom prst="rect">
            <a:avLst/>
          </a:prstGeom>
          <a:noFill/>
          <a:ln w="9525">
            <a:noFill/>
            <a:miter lim="800000"/>
            <a:headEnd/>
            <a:tailEnd/>
          </a:ln>
        </p:spPr>
        <p:txBody>
          <a:bodyPr wrap="none">
            <a:spAutoFit/>
          </a:bodyPr>
          <a:lstStyle/>
          <a:p>
            <a:r>
              <a:rPr lang="en-US" sz="1200" b="1"/>
              <a:t>FP rate=0.05</a:t>
            </a:r>
          </a:p>
        </p:txBody>
      </p:sp>
    </p:spTree>
  </p:cSld>
  <p:clrMapOvr>
    <a:masterClrMapping/>
  </p:clrMapOvr>
  <p:transition advTm="16"/>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76200"/>
            <a:ext cx="7467600" cy="1143000"/>
          </a:xfrm>
        </p:spPr>
        <p:txBody>
          <a:bodyPr/>
          <a:lstStyle/>
          <a:p>
            <a:pPr>
              <a:defRPr/>
            </a:pPr>
            <a:r>
              <a:rPr lang="en-US" sz="4000" b="1" dirty="0" smtClean="0">
                <a:latin typeface="Calibri" pitchFamily="34" charset="0"/>
                <a:cs typeface="Calibri" pitchFamily="34" charset="0"/>
              </a:rPr>
              <a:t>Hypothesis testing</a:t>
            </a:r>
            <a:endParaRPr lang="en-US" sz="4000" b="1" dirty="0">
              <a:latin typeface="Calibri" pitchFamily="34" charset="0"/>
              <a:cs typeface="Calibri" pitchFamily="34" charset="0"/>
            </a:endParaRPr>
          </a:p>
        </p:txBody>
      </p:sp>
      <p:sp>
        <p:nvSpPr>
          <p:cNvPr id="38915" name="TextBox 4"/>
          <p:cNvSpPr txBox="1">
            <a:spLocks noChangeArrowheads="1"/>
          </p:cNvSpPr>
          <p:nvPr/>
        </p:nvSpPr>
        <p:spPr bwMode="auto">
          <a:xfrm>
            <a:off x="457200" y="1481138"/>
            <a:ext cx="8169275" cy="4862512"/>
          </a:xfrm>
          <a:prstGeom prst="rect">
            <a:avLst/>
          </a:prstGeom>
          <a:noFill/>
          <a:ln w="9525">
            <a:noFill/>
            <a:miter lim="800000"/>
            <a:headEnd/>
            <a:tailEnd/>
          </a:ln>
        </p:spPr>
        <p:txBody>
          <a:bodyPr wrap="none">
            <a:spAutoFit/>
          </a:bodyPr>
          <a:lstStyle/>
          <a:p>
            <a:pPr marL="342900" indent="-342900">
              <a:buFont typeface="Wingdings" pitchFamily="2" charset="2"/>
              <a:buChar char="ü"/>
            </a:pPr>
            <a:r>
              <a:rPr lang="en-US" sz="2400" b="1"/>
              <a:t>Writing hypothesis</a:t>
            </a:r>
          </a:p>
          <a:p>
            <a:pPr marL="342900" indent="-342900">
              <a:buFont typeface="Wingdings" pitchFamily="2" charset="2"/>
              <a:buChar char="ü"/>
            </a:pPr>
            <a:endParaRPr lang="en-US" sz="1000" b="1"/>
          </a:p>
          <a:p>
            <a:pPr marL="800100" lvl="1" indent="-342900">
              <a:buFont typeface="Arial" pitchFamily="34" charset="0"/>
              <a:buChar char="•"/>
            </a:pPr>
            <a:r>
              <a:rPr lang="en-US" b="1"/>
              <a:t>H</a:t>
            </a:r>
            <a:r>
              <a:rPr lang="en-US" b="1" baseline="-25000"/>
              <a:t>0 </a:t>
            </a:r>
            <a:r>
              <a:rPr lang="en-US"/>
              <a:t>: parameter1=parameter 2 or µ1= µ2</a:t>
            </a:r>
          </a:p>
          <a:p>
            <a:pPr marL="800100" lvl="1" indent="-342900">
              <a:buFont typeface="Arial" pitchFamily="34" charset="0"/>
              <a:buChar char="•"/>
            </a:pPr>
            <a:r>
              <a:rPr lang="en-US" b="1"/>
              <a:t>H</a:t>
            </a:r>
            <a:r>
              <a:rPr lang="en-US" b="1" baseline="-25000"/>
              <a:t>A </a:t>
            </a:r>
            <a:r>
              <a:rPr lang="en-US"/>
              <a:t>: parameter 1≠, &gt; or &lt; parameter 2</a:t>
            </a:r>
          </a:p>
          <a:p>
            <a:pPr marL="342900" indent="-342900">
              <a:buFont typeface="Wingdings" pitchFamily="2" charset="2"/>
              <a:buChar char="ü"/>
            </a:pPr>
            <a:endParaRPr lang="en-US" sz="1000"/>
          </a:p>
          <a:p>
            <a:pPr marL="342900" indent="-342900">
              <a:buFont typeface="Wingdings" pitchFamily="2" charset="2"/>
              <a:buChar char="ü"/>
            </a:pPr>
            <a:r>
              <a:rPr lang="en-US" sz="2400" b="1"/>
              <a:t>Choosing model or test and calculating test statistic</a:t>
            </a:r>
          </a:p>
          <a:p>
            <a:pPr marL="342900" indent="-342900">
              <a:buFont typeface="Wingdings" pitchFamily="2" charset="2"/>
              <a:buChar char="ü"/>
            </a:pPr>
            <a:endParaRPr lang="en-US" sz="1000" b="1"/>
          </a:p>
          <a:p>
            <a:pPr marL="800100" lvl="1" indent="-342900">
              <a:buFont typeface="Arial" pitchFamily="34" charset="0"/>
              <a:buChar char="•"/>
            </a:pPr>
            <a:r>
              <a:rPr lang="en-US"/>
              <a:t>Choosing model and checking assumptions</a:t>
            </a:r>
          </a:p>
          <a:p>
            <a:pPr marL="800100" lvl="1" indent="-342900">
              <a:buFont typeface="Arial" pitchFamily="34" charset="0"/>
              <a:buChar char="•"/>
            </a:pPr>
            <a:r>
              <a:rPr lang="en-US"/>
              <a:t>Calculating test statistic such as Z-score, T-score, F-score, etc</a:t>
            </a:r>
          </a:p>
          <a:p>
            <a:pPr marL="342900" indent="-342900">
              <a:buFont typeface="Wingdings" pitchFamily="2" charset="2"/>
              <a:buChar char="ü"/>
            </a:pPr>
            <a:endParaRPr lang="en-US" sz="1000"/>
          </a:p>
          <a:p>
            <a:pPr marL="342900" indent="-342900">
              <a:buFont typeface="Wingdings" pitchFamily="2" charset="2"/>
              <a:buChar char="ü"/>
            </a:pPr>
            <a:r>
              <a:rPr lang="en-US" sz="2400" b="1"/>
              <a:t>Finding a p-value</a:t>
            </a:r>
          </a:p>
          <a:p>
            <a:pPr marL="342900" indent="-342900">
              <a:buFont typeface="Wingdings" pitchFamily="2" charset="2"/>
              <a:buChar char="ü"/>
            </a:pPr>
            <a:endParaRPr lang="en-US" sz="1000" b="1"/>
          </a:p>
          <a:p>
            <a:pPr marL="800100" lvl="1" indent="-342900">
              <a:buFont typeface="Arial" pitchFamily="34" charset="0"/>
              <a:buChar char="•"/>
            </a:pPr>
            <a:r>
              <a:rPr lang="en-US"/>
              <a:t>Obtaining p-value based on your observed test statistic</a:t>
            </a:r>
          </a:p>
          <a:p>
            <a:pPr marL="800100" lvl="1" indent="-342900">
              <a:buFont typeface="Arial" pitchFamily="34" charset="0"/>
              <a:buChar char="•"/>
            </a:pPr>
            <a:r>
              <a:rPr lang="en-US"/>
              <a:t>Compare p-value with prefixed type I error (</a:t>
            </a:r>
            <a:r>
              <a:rPr lang="el-GR"/>
              <a:t>α</a:t>
            </a:r>
            <a:r>
              <a:rPr lang="en-US"/>
              <a:t>)</a:t>
            </a:r>
          </a:p>
          <a:p>
            <a:pPr marL="342900" indent="-342900">
              <a:buFont typeface="Wingdings" pitchFamily="2" charset="2"/>
              <a:buChar char="ü"/>
            </a:pPr>
            <a:endParaRPr lang="en-US" sz="1000"/>
          </a:p>
          <a:p>
            <a:pPr marL="342900" indent="-342900">
              <a:buFont typeface="Wingdings" pitchFamily="2" charset="2"/>
              <a:buChar char="ü"/>
            </a:pPr>
            <a:r>
              <a:rPr lang="en-US" sz="2400" b="1"/>
              <a:t>Giving conclusion</a:t>
            </a:r>
          </a:p>
          <a:p>
            <a:pPr marL="342900" indent="-342900">
              <a:buFont typeface="Wingdings" pitchFamily="2" charset="2"/>
              <a:buChar char="ü"/>
            </a:pPr>
            <a:endParaRPr lang="en-US" sz="1000" b="1"/>
          </a:p>
          <a:p>
            <a:pPr marL="800100" lvl="1" indent="-342900">
              <a:buFont typeface="Arial" pitchFamily="34" charset="0"/>
              <a:buChar char="•"/>
            </a:pPr>
            <a:r>
              <a:rPr lang="en-US"/>
              <a:t>If p-value &gt;</a:t>
            </a:r>
            <a:r>
              <a:rPr lang="el-GR"/>
              <a:t> α</a:t>
            </a:r>
            <a:r>
              <a:rPr lang="en-US"/>
              <a:t>, fail to reject the null hypothesis</a:t>
            </a:r>
          </a:p>
          <a:p>
            <a:pPr marL="800100" lvl="1" indent="-342900">
              <a:buFont typeface="Arial" pitchFamily="34" charset="0"/>
              <a:buChar char="•"/>
            </a:pPr>
            <a:r>
              <a:rPr lang="en-US"/>
              <a:t>If p-value &lt; </a:t>
            </a:r>
            <a:r>
              <a:rPr lang="el-GR"/>
              <a:t>α</a:t>
            </a:r>
            <a:r>
              <a:rPr lang="en-US"/>
              <a:t>, reject null hypothesis and favor alternative hypothesis</a:t>
            </a:r>
          </a:p>
        </p:txBody>
      </p:sp>
    </p:spTree>
  </p:cSld>
  <p:clrMapOvr>
    <a:masterClrMapping/>
  </p:clrMapOvr>
  <p:transition advTm="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pPr>
              <a:defRPr/>
            </a:pPr>
            <a:r>
              <a:rPr lang="en-US" sz="3600" b="1" dirty="0" smtClean="0">
                <a:latin typeface="Calibri" pitchFamily="34" charset="0"/>
                <a:cs typeface="Calibri" pitchFamily="34" charset="0"/>
              </a:rPr>
              <a:t>Choosing tests</a:t>
            </a:r>
            <a:r>
              <a:rPr lang="en-US" sz="4000" b="1" dirty="0" smtClean="0">
                <a:latin typeface="Calibri" pitchFamily="34" charset="0"/>
                <a:cs typeface="Calibri" pitchFamily="34" charset="0"/>
              </a:rPr>
              <a:t>-</a:t>
            </a:r>
            <a:r>
              <a:rPr lang="en-US" sz="3200" b="1" dirty="0" smtClean="0">
                <a:latin typeface="Calibri" pitchFamily="34" charset="0"/>
                <a:cs typeface="Calibri" pitchFamily="34" charset="0"/>
              </a:rPr>
              <a:t>decision tree</a:t>
            </a:r>
            <a:endParaRPr lang="en-US" sz="3200" b="1" dirty="0">
              <a:latin typeface="Calibri" pitchFamily="34" charset="0"/>
              <a:cs typeface="Calibri" pitchFamily="34" charset="0"/>
            </a:endParaRPr>
          </a:p>
        </p:txBody>
      </p:sp>
      <p:pic>
        <p:nvPicPr>
          <p:cNvPr id="39939" name="Picture 3"/>
          <p:cNvPicPr>
            <a:picLocks noChangeAspect="1" noChangeArrowheads="1"/>
          </p:cNvPicPr>
          <p:nvPr/>
        </p:nvPicPr>
        <p:blipFill>
          <a:blip r:embed="rId3" cstate="print"/>
          <a:srcRect/>
          <a:stretch>
            <a:fillRect/>
          </a:stretch>
        </p:blipFill>
        <p:spPr bwMode="auto">
          <a:xfrm>
            <a:off x="0" y="1219200"/>
            <a:ext cx="9144000" cy="5334000"/>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a:stretch>
            <a:fillRect/>
          </a:stretch>
        </p:blipFill>
        <p:spPr bwMode="auto">
          <a:xfrm>
            <a:off x="204788" y="1277938"/>
            <a:ext cx="8734425" cy="5276850"/>
          </a:xfrm>
          <a:prstGeom prst="rect">
            <a:avLst/>
          </a:prstGeom>
          <a:noFill/>
          <a:ln w="9525">
            <a:noFill/>
            <a:miter lim="800000"/>
            <a:headEnd/>
            <a:tailEnd/>
          </a:ln>
        </p:spPr>
      </p:pic>
      <p:sp>
        <p:nvSpPr>
          <p:cNvPr id="5" name="Title 1"/>
          <p:cNvSpPr txBox="1">
            <a:spLocks/>
          </p:cNvSpPr>
          <p:nvPr/>
        </p:nvSpPr>
        <p:spPr>
          <a:xfrm>
            <a:off x="457200" y="-70893"/>
            <a:ext cx="7467600" cy="1143000"/>
          </a:xfrm>
          <a:prstGeom prst="rect">
            <a:avLst/>
          </a:prstGeom>
        </p:spPr>
        <p:txBody>
          <a:bodyPr vert="horz" anchor="b">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small" spc="0" normalizeH="0" baseline="0" noProof="0" dirty="0" smtClean="0">
                <a:ln>
                  <a:noFill/>
                </a:ln>
                <a:solidFill>
                  <a:schemeClr val="tx2"/>
                </a:solidFill>
                <a:effectLst/>
                <a:uLnTx/>
                <a:uFillTx/>
                <a:latin typeface="Calibri" pitchFamily="34" charset="0"/>
                <a:ea typeface="+mj-ea"/>
                <a:cs typeface="Calibri" pitchFamily="34" charset="0"/>
              </a:rPr>
              <a:t>Two sample t test-</a:t>
            </a:r>
            <a:r>
              <a:rPr kumimoji="0" lang="en-US" sz="3200" b="1" i="0" u="none" strike="noStrike" kern="1200" cap="small" spc="0" normalizeH="0" baseline="0" noProof="0" dirty="0" smtClean="0">
                <a:ln>
                  <a:noFill/>
                </a:ln>
                <a:solidFill>
                  <a:schemeClr val="tx2"/>
                </a:solidFill>
                <a:effectLst/>
                <a:uLnTx/>
                <a:uFillTx/>
                <a:latin typeface="Calibri" pitchFamily="34" charset="0"/>
                <a:ea typeface="+mj-ea"/>
                <a:cs typeface="Calibri" pitchFamily="34" charset="0"/>
              </a:rPr>
              <a:t>decision tree</a:t>
            </a:r>
            <a:endParaRPr kumimoji="0" lang="en-US" sz="3200" b="1" i="0" u="none" strike="noStrike" kern="1200" cap="small" spc="0" normalizeH="0" baseline="0" noProof="0" dirty="0">
              <a:ln>
                <a:noFill/>
              </a:ln>
              <a:solidFill>
                <a:schemeClr val="tx2"/>
              </a:solidFill>
              <a:effectLst/>
              <a:uLnTx/>
              <a:uFillTx/>
              <a:latin typeface="Calibri" pitchFamily="34" charset="0"/>
              <a:ea typeface="+mj-ea"/>
              <a:cs typeface="Calibri" pitchFamily="34" charset="0"/>
            </a:endParaRPr>
          </a:p>
        </p:txBody>
      </p:sp>
    </p:spTree>
  </p:cSld>
  <p:clrMapOvr>
    <a:masterClrMapping/>
  </p:clrMapOvr>
  <p:transition advTm="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eaLnBrk="1" fontAlgn="auto" hangingPunct="1">
              <a:spcAft>
                <a:spcPts val="0"/>
              </a:spcAft>
              <a:defRPr/>
            </a:pPr>
            <a:r>
              <a:rPr lang="en-US" sz="4000" b="1" dirty="0" smtClean="0">
                <a:latin typeface="Calibri" pitchFamily="34" charset="0"/>
                <a:cs typeface="Calibri" pitchFamily="34" charset="0"/>
              </a:rPr>
              <a:t>Outline </a:t>
            </a:r>
            <a:endParaRPr lang="en-US" sz="4000" b="1" dirty="0">
              <a:latin typeface="Calibri" pitchFamily="34" charset="0"/>
              <a:cs typeface="Calibri" pitchFamily="34" charset="0"/>
            </a:endParaRPr>
          </a:p>
        </p:txBody>
      </p:sp>
      <p:sp>
        <p:nvSpPr>
          <p:cNvPr id="18435" name="Content Placeholder 2"/>
          <p:cNvSpPr>
            <a:spLocks noGrp="1"/>
          </p:cNvSpPr>
          <p:nvPr>
            <p:ph sz="quarter" idx="1"/>
          </p:nvPr>
        </p:nvSpPr>
        <p:spPr>
          <a:xfrm>
            <a:off x="457200" y="1541463"/>
            <a:ext cx="7467600" cy="4873625"/>
          </a:xfrm>
        </p:spPr>
        <p:txBody>
          <a:bodyPr/>
          <a:lstStyle/>
          <a:p>
            <a:pPr eaLnBrk="1" hangingPunct="1">
              <a:buClrTx/>
              <a:buSzPct val="90000"/>
              <a:buFont typeface="Wingdings" pitchFamily="2" charset="2"/>
              <a:buChar char="§"/>
            </a:pPr>
            <a:r>
              <a:rPr lang="en-US" b="1" dirty="0" smtClean="0">
                <a:solidFill>
                  <a:schemeClr val="accent6">
                    <a:lumMod val="60000"/>
                    <a:lumOff val="40000"/>
                  </a:schemeClr>
                </a:solidFill>
                <a:latin typeface="Arial" pitchFamily="34" charset="0"/>
                <a:cs typeface="Arial" pitchFamily="34" charset="0"/>
              </a:rPr>
              <a:t>Overview of basic statistics</a:t>
            </a:r>
          </a:p>
          <a:p>
            <a:pPr eaLnBrk="1" hangingPunct="1"/>
            <a:endParaRPr lang="en-US" sz="400" b="1" dirty="0" smtClean="0">
              <a:solidFill>
                <a:schemeClr val="accent6">
                  <a:lumMod val="60000"/>
                  <a:lumOff val="40000"/>
                </a:schemeClr>
              </a:solidFill>
              <a:latin typeface="Arial" pitchFamily="34" charset="0"/>
              <a:cs typeface="Arial" pitchFamily="34" charset="0"/>
            </a:endParaRPr>
          </a:p>
          <a:p>
            <a:pPr lvl="1" eaLnBrk="1" hangingPunct="1">
              <a:buClrTx/>
            </a:pPr>
            <a:r>
              <a:rPr lang="en-US" sz="2000" dirty="0" smtClean="0">
                <a:solidFill>
                  <a:schemeClr val="accent6">
                    <a:lumMod val="60000"/>
                    <a:lumOff val="40000"/>
                  </a:schemeClr>
                </a:solidFill>
                <a:latin typeface="Arial" pitchFamily="34" charset="0"/>
                <a:cs typeface="Arial" pitchFamily="34" charset="0"/>
              </a:rPr>
              <a:t>Brief Introduction</a:t>
            </a:r>
          </a:p>
          <a:p>
            <a:pPr lvl="1" eaLnBrk="1" hangingPunct="1">
              <a:buClrTx/>
            </a:pPr>
            <a:endParaRPr lang="en-US" sz="1000" dirty="0" smtClean="0">
              <a:solidFill>
                <a:schemeClr val="accent6">
                  <a:lumMod val="60000"/>
                  <a:lumOff val="40000"/>
                </a:schemeClr>
              </a:solidFill>
              <a:latin typeface="Arial" pitchFamily="34" charset="0"/>
              <a:cs typeface="Arial" pitchFamily="34" charset="0"/>
            </a:endParaRPr>
          </a:p>
          <a:p>
            <a:pPr lvl="1" eaLnBrk="1" hangingPunct="1">
              <a:buClrTx/>
            </a:pPr>
            <a:r>
              <a:rPr lang="en-US" sz="2000" dirty="0" smtClean="0">
                <a:solidFill>
                  <a:schemeClr val="accent6">
                    <a:lumMod val="60000"/>
                    <a:lumOff val="40000"/>
                  </a:schemeClr>
                </a:solidFill>
                <a:latin typeface="Arial" pitchFamily="34" charset="0"/>
                <a:cs typeface="Arial" pitchFamily="34" charset="0"/>
              </a:rPr>
              <a:t>Descriptive statistics</a:t>
            </a:r>
          </a:p>
          <a:p>
            <a:pPr lvl="1" eaLnBrk="1" hangingPunct="1">
              <a:buClrTx/>
            </a:pPr>
            <a:endParaRPr lang="en-US" sz="1000" dirty="0" smtClean="0">
              <a:latin typeface="Arial" pitchFamily="34" charset="0"/>
              <a:cs typeface="Arial" pitchFamily="34" charset="0"/>
            </a:endParaRPr>
          </a:p>
          <a:p>
            <a:pPr lvl="1" eaLnBrk="1" hangingPunct="1">
              <a:buClrTx/>
            </a:pPr>
            <a:r>
              <a:rPr lang="en-US" sz="2000" dirty="0" smtClean="0">
                <a:solidFill>
                  <a:schemeClr val="accent6">
                    <a:lumMod val="60000"/>
                    <a:lumOff val="40000"/>
                  </a:schemeClr>
                </a:solidFill>
                <a:latin typeface="Arial" pitchFamily="34" charset="0"/>
                <a:cs typeface="Arial" pitchFamily="34" charset="0"/>
              </a:rPr>
              <a:t>Inferential statistics</a:t>
            </a:r>
          </a:p>
          <a:p>
            <a:pPr lvl="1" eaLnBrk="1" hangingPunct="1"/>
            <a:endParaRPr lang="en-US" dirty="0" smtClean="0">
              <a:latin typeface="Arial" pitchFamily="34" charset="0"/>
              <a:cs typeface="Arial" pitchFamily="34" charset="0"/>
            </a:endParaRPr>
          </a:p>
          <a:p>
            <a:pPr eaLnBrk="1" hangingPunct="1">
              <a:buClrTx/>
              <a:buSzPct val="90000"/>
              <a:buFont typeface="Wingdings" pitchFamily="2" charset="2"/>
              <a:buChar char="§"/>
            </a:pPr>
            <a:r>
              <a:rPr lang="en-US" b="1" dirty="0" smtClean="0">
                <a:latin typeface="Arial" pitchFamily="34" charset="0"/>
                <a:cs typeface="Arial" pitchFamily="34" charset="0"/>
              </a:rPr>
              <a:t>Common statistical tests and applications</a:t>
            </a:r>
          </a:p>
          <a:p>
            <a:pPr eaLnBrk="1" hangingPunct="1"/>
            <a:endParaRPr lang="en-US" sz="400" b="1" dirty="0" smtClean="0">
              <a:latin typeface="Arial" pitchFamily="34" charset="0"/>
              <a:cs typeface="Arial" pitchFamily="34" charset="0"/>
            </a:endParaRPr>
          </a:p>
          <a:p>
            <a:pPr lvl="1" eaLnBrk="1" hangingPunct="1">
              <a:buClrTx/>
            </a:pPr>
            <a:r>
              <a:rPr lang="en-US" sz="2000" dirty="0" smtClean="0">
                <a:latin typeface="Arial" pitchFamily="34" charset="0"/>
                <a:cs typeface="Arial" pitchFamily="34" charset="0"/>
              </a:rPr>
              <a:t>Two sample unpaired T test</a:t>
            </a:r>
          </a:p>
          <a:p>
            <a:pPr lvl="1" eaLnBrk="1" hangingPunct="1">
              <a:buClrTx/>
            </a:pPr>
            <a:endParaRPr lang="en-US" sz="1000" dirty="0" smtClean="0">
              <a:latin typeface="Arial" pitchFamily="34" charset="0"/>
              <a:cs typeface="Arial" pitchFamily="34" charset="0"/>
            </a:endParaRPr>
          </a:p>
          <a:p>
            <a:pPr lvl="1" eaLnBrk="1" hangingPunct="1">
              <a:buClrTx/>
            </a:pPr>
            <a:r>
              <a:rPr lang="en-US" sz="2000" dirty="0" smtClean="0">
                <a:latin typeface="Arial" pitchFamily="34" charset="0"/>
                <a:cs typeface="Arial" pitchFamily="34" charset="0"/>
              </a:rPr>
              <a:t>Two sample paired T test</a:t>
            </a:r>
          </a:p>
          <a:p>
            <a:pPr lvl="1" eaLnBrk="1" hangingPunct="1">
              <a:buClrTx/>
            </a:pPr>
            <a:endParaRPr lang="en-US" sz="1000" dirty="0" smtClean="0">
              <a:latin typeface="Arial" pitchFamily="34" charset="0"/>
              <a:cs typeface="Arial" pitchFamily="34" charset="0"/>
            </a:endParaRPr>
          </a:p>
          <a:p>
            <a:pPr lvl="1" eaLnBrk="1" hangingPunct="1">
              <a:buClrTx/>
            </a:pPr>
            <a:r>
              <a:rPr lang="en-US" sz="2000" dirty="0" smtClean="0">
                <a:latin typeface="Arial" pitchFamily="34" charset="0"/>
                <a:cs typeface="Arial" pitchFamily="34" charset="0"/>
              </a:rPr>
              <a:t>One-way ANOVA</a:t>
            </a:r>
          </a:p>
          <a:p>
            <a:pPr lvl="1" eaLnBrk="1" hangingPunct="1"/>
            <a:endParaRPr lang="en-US" sz="2000" dirty="0" smtClean="0">
              <a:latin typeface="Arial" pitchFamily="34" charset="0"/>
              <a:cs typeface="Arial" pitchFamily="34" charset="0"/>
            </a:endParaRPr>
          </a:p>
          <a:p>
            <a:pPr lvl="1" eaLnBrk="1" hangingPunct="1"/>
            <a:endParaRPr lang="en-US" sz="1000" dirty="0" smtClean="0">
              <a:latin typeface="Arial" pitchFamily="34" charset="0"/>
              <a:cs typeface="Arial" pitchFamily="34" charset="0"/>
            </a:endParaRPr>
          </a:p>
          <a:p>
            <a:pPr lvl="1" eaLnBrk="1" hangingPunct="1"/>
            <a:endParaRPr lang="en-US" dirty="0" smtClean="0">
              <a:latin typeface="Arial" pitchFamily="34" charset="0"/>
              <a:cs typeface="Arial" pitchFamily="34" charset="0"/>
            </a:endParaRPr>
          </a:p>
          <a:p>
            <a:pPr eaLnBrk="1" hangingPunct="1"/>
            <a:endParaRPr lang="en-US" dirty="0" smtClean="0">
              <a:latin typeface="Arial" pitchFamily="34" charset="0"/>
              <a:cs typeface="Arial" pitchFamily="34" charset="0"/>
            </a:endParaRPr>
          </a:p>
        </p:txBody>
      </p:sp>
    </p:spTree>
  </p:cSld>
  <p:clrMapOvr>
    <a:masterClrMapping/>
  </p:clrMapOvr>
  <p:transition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304800"/>
            <a:ext cx="7467600" cy="1143000"/>
          </a:xfrm>
        </p:spPr>
        <p:txBody>
          <a:bodyPr/>
          <a:lstStyle/>
          <a:p>
            <a:pPr eaLnBrk="1" fontAlgn="auto" hangingPunct="1">
              <a:spcAft>
                <a:spcPts val="0"/>
              </a:spcAft>
              <a:defRPr/>
            </a:pPr>
            <a:r>
              <a:rPr lang="en-US" sz="3600" b="1" dirty="0" smtClean="0">
                <a:latin typeface="Calibri" pitchFamily="34" charset="0"/>
                <a:cs typeface="Calibri" pitchFamily="34" charset="0"/>
              </a:rPr>
              <a:t>History of statistics </a:t>
            </a:r>
            <a:endParaRPr lang="en-US" sz="3600" b="1" dirty="0">
              <a:latin typeface="Calibri" pitchFamily="34" charset="0"/>
              <a:cs typeface="Calibri" pitchFamily="34" charset="0"/>
            </a:endParaRPr>
          </a:p>
        </p:txBody>
      </p:sp>
      <p:pic>
        <p:nvPicPr>
          <p:cNvPr id="19459" name="Picture 4"/>
          <p:cNvPicPr>
            <a:picLocks noChangeAspect="1" noChangeArrowheads="1"/>
          </p:cNvPicPr>
          <p:nvPr/>
        </p:nvPicPr>
        <p:blipFill>
          <a:blip r:embed="rId3" cstate="print"/>
          <a:srcRect/>
          <a:stretch>
            <a:fillRect/>
          </a:stretch>
        </p:blipFill>
        <p:spPr bwMode="auto">
          <a:xfrm>
            <a:off x="1971675" y="4494213"/>
            <a:ext cx="933450" cy="1211262"/>
          </a:xfrm>
          <a:prstGeom prst="rect">
            <a:avLst/>
          </a:prstGeom>
          <a:noFill/>
          <a:ln w="9525">
            <a:noFill/>
            <a:miter lim="800000"/>
            <a:headEnd/>
            <a:tailEnd/>
          </a:ln>
        </p:spPr>
      </p:pic>
      <p:sp>
        <p:nvSpPr>
          <p:cNvPr id="19460" name="TextBox 13"/>
          <p:cNvSpPr txBox="1">
            <a:spLocks noChangeArrowheads="1"/>
          </p:cNvSpPr>
          <p:nvPr/>
        </p:nvSpPr>
        <p:spPr bwMode="auto">
          <a:xfrm>
            <a:off x="1895475" y="5749925"/>
            <a:ext cx="1708150" cy="892175"/>
          </a:xfrm>
          <a:prstGeom prst="rect">
            <a:avLst/>
          </a:prstGeom>
          <a:noFill/>
          <a:ln w="9525">
            <a:noFill/>
            <a:miter lim="800000"/>
            <a:headEnd/>
            <a:tailEnd/>
          </a:ln>
        </p:spPr>
        <p:txBody>
          <a:bodyPr wrap="none">
            <a:spAutoFit/>
          </a:bodyPr>
          <a:lstStyle/>
          <a:p>
            <a:r>
              <a:rPr lang="en-US" sz="1600" b="1">
                <a:latin typeface="Calibri" pitchFamily="34" charset="0"/>
                <a:cs typeface="Calibri" pitchFamily="34" charset="0"/>
              </a:rPr>
              <a:t>Karl Pearson</a:t>
            </a:r>
          </a:p>
          <a:p>
            <a:pPr>
              <a:buFont typeface="Arial" pitchFamily="34" charset="0"/>
              <a:buChar char="•"/>
            </a:pPr>
            <a:r>
              <a:rPr lang="en-US" sz="1200" b="1">
                <a:latin typeface="Calibri" pitchFamily="34" charset="0"/>
                <a:cs typeface="Calibri" pitchFamily="34" charset="0"/>
              </a:rPr>
              <a:t>Standard deviation</a:t>
            </a:r>
          </a:p>
          <a:p>
            <a:pPr>
              <a:buFont typeface="Arial" pitchFamily="34" charset="0"/>
              <a:buChar char="•"/>
            </a:pPr>
            <a:r>
              <a:rPr lang="en-US" sz="1200" b="1">
                <a:latin typeface="Calibri" pitchFamily="34" charset="0"/>
                <a:cs typeface="Calibri" pitchFamily="34" charset="0"/>
              </a:rPr>
              <a:t>Pearson correlation</a:t>
            </a:r>
          </a:p>
          <a:p>
            <a:pPr>
              <a:buFont typeface="Arial" pitchFamily="34" charset="0"/>
              <a:buChar char="•"/>
            </a:pPr>
            <a:r>
              <a:rPr lang="en-US" sz="1200" b="1">
                <a:latin typeface="Calibri" pitchFamily="34" charset="0"/>
                <a:cs typeface="Calibri" pitchFamily="34" charset="0"/>
              </a:rPr>
              <a:t>Chi-square distribution</a:t>
            </a:r>
          </a:p>
        </p:txBody>
      </p:sp>
      <p:pic>
        <p:nvPicPr>
          <p:cNvPr id="19461" name="Picture 6"/>
          <p:cNvPicPr>
            <a:picLocks noChangeAspect="1" noChangeArrowheads="1"/>
          </p:cNvPicPr>
          <p:nvPr/>
        </p:nvPicPr>
        <p:blipFill>
          <a:blip r:embed="rId4" cstate="print"/>
          <a:srcRect/>
          <a:stretch>
            <a:fillRect/>
          </a:stretch>
        </p:blipFill>
        <p:spPr bwMode="auto">
          <a:xfrm>
            <a:off x="3935413" y="4445000"/>
            <a:ext cx="1371600" cy="1647825"/>
          </a:xfrm>
          <a:prstGeom prst="rect">
            <a:avLst/>
          </a:prstGeom>
          <a:noFill/>
          <a:ln w="9525">
            <a:noFill/>
            <a:miter lim="800000"/>
            <a:headEnd/>
            <a:tailEnd/>
          </a:ln>
        </p:spPr>
      </p:pic>
      <p:sp>
        <p:nvSpPr>
          <p:cNvPr id="19462" name="TextBox 14"/>
          <p:cNvSpPr txBox="1">
            <a:spLocks noChangeArrowheads="1"/>
          </p:cNvSpPr>
          <p:nvPr/>
        </p:nvSpPr>
        <p:spPr bwMode="auto">
          <a:xfrm>
            <a:off x="3859213" y="5989638"/>
            <a:ext cx="1460500" cy="523875"/>
          </a:xfrm>
          <a:prstGeom prst="rect">
            <a:avLst/>
          </a:prstGeom>
          <a:noFill/>
          <a:ln w="9525">
            <a:noFill/>
            <a:miter lim="800000"/>
            <a:headEnd/>
            <a:tailEnd/>
          </a:ln>
        </p:spPr>
        <p:txBody>
          <a:bodyPr wrap="none">
            <a:spAutoFit/>
          </a:bodyPr>
          <a:lstStyle/>
          <a:p>
            <a:r>
              <a:rPr lang="en-US" sz="1600" b="1">
                <a:latin typeface="Calibri" pitchFamily="34" charset="0"/>
                <a:cs typeface="Calibri" pitchFamily="34" charset="0"/>
              </a:rPr>
              <a:t>William Gosset</a:t>
            </a:r>
          </a:p>
          <a:p>
            <a:pPr>
              <a:buFont typeface="Arial" pitchFamily="34" charset="0"/>
              <a:buChar char="•"/>
            </a:pPr>
            <a:r>
              <a:rPr lang="en-US" sz="1200" b="1">
                <a:latin typeface="Calibri" pitchFamily="34" charset="0"/>
                <a:cs typeface="Calibri" pitchFamily="34" charset="0"/>
              </a:rPr>
              <a:t>Student’s t</a:t>
            </a:r>
          </a:p>
        </p:txBody>
      </p:sp>
      <p:pic>
        <p:nvPicPr>
          <p:cNvPr id="19463" name="Picture 7"/>
          <p:cNvPicPr>
            <a:picLocks noChangeAspect="1" noChangeArrowheads="1"/>
          </p:cNvPicPr>
          <p:nvPr/>
        </p:nvPicPr>
        <p:blipFill>
          <a:blip r:embed="rId5" cstate="print"/>
          <a:srcRect/>
          <a:stretch>
            <a:fillRect/>
          </a:stretch>
        </p:blipFill>
        <p:spPr bwMode="auto">
          <a:xfrm>
            <a:off x="6111875" y="4565650"/>
            <a:ext cx="1027113" cy="1357313"/>
          </a:xfrm>
          <a:prstGeom prst="rect">
            <a:avLst/>
          </a:prstGeom>
          <a:noFill/>
          <a:ln w="9525">
            <a:noFill/>
            <a:miter lim="800000"/>
            <a:headEnd/>
            <a:tailEnd/>
          </a:ln>
        </p:spPr>
      </p:pic>
      <p:sp>
        <p:nvSpPr>
          <p:cNvPr id="19464" name="TextBox 15"/>
          <p:cNvSpPr txBox="1">
            <a:spLocks noChangeArrowheads="1"/>
          </p:cNvSpPr>
          <p:nvPr/>
        </p:nvSpPr>
        <p:spPr bwMode="auto">
          <a:xfrm>
            <a:off x="5730875" y="5921375"/>
            <a:ext cx="2098675" cy="892175"/>
          </a:xfrm>
          <a:prstGeom prst="rect">
            <a:avLst/>
          </a:prstGeom>
          <a:noFill/>
          <a:ln w="9525">
            <a:noFill/>
            <a:miter lim="800000"/>
            <a:headEnd/>
            <a:tailEnd/>
          </a:ln>
        </p:spPr>
        <p:txBody>
          <a:bodyPr wrap="none">
            <a:spAutoFit/>
          </a:bodyPr>
          <a:lstStyle/>
          <a:p>
            <a:r>
              <a:rPr lang="en-US" sz="1600" b="1">
                <a:latin typeface="Calibri" pitchFamily="34" charset="0"/>
                <a:cs typeface="Calibri" pitchFamily="34" charset="0"/>
              </a:rPr>
              <a:t>Ronald Aylmer Fisher</a:t>
            </a:r>
          </a:p>
          <a:p>
            <a:pPr>
              <a:buFont typeface="Arial" pitchFamily="34" charset="0"/>
              <a:buChar char="•"/>
            </a:pPr>
            <a:r>
              <a:rPr lang="en-US" sz="1200" b="1">
                <a:latin typeface="Calibri" pitchFamily="34" charset="0"/>
                <a:cs typeface="Calibri" pitchFamily="34" charset="0"/>
              </a:rPr>
              <a:t>Experimental design</a:t>
            </a:r>
          </a:p>
          <a:p>
            <a:pPr>
              <a:buFont typeface="Arial" pitchFamily="34" charset="0"/>
              <a:buChar char="•"/>
            </a:pPr>
            <a:r>
              <a:rPr lang="en-US" sz="1200" b="1">
                <a:latin typeface="Calibri" pitchFamily="34" charset="0"/>
                <a:cs typeface="Calibri" pitchFamily="34" charset="0"/>
              </a:rPr>
              <a:t>ANOVA, maximum likelihood</a:t>
            </a:r>
          </a:p>
          <a:p>
            <a:pPr>
              <a:buFont typeface="Arial" pitchFamily="34" charset="0"/>
              <a:buChar char="•"/>
            </a:pPr>
            <a:r>
              <a:rPr lang="en-US" sz="1200" b="1">
                <a:latin typeface="Calibri" pitchFamily="34" charset="0"/>
                <a:cs typeface="Calibri" pitchFamily="34" charset="0"/>
              </a:rPr>
              <a:t>Nonparametric tests</a:t>
            </a:r>
          </a:p>
        </p:txBody>
      </p:sp>
      <p:sp>
        <p:nvSpPr>
          <p:cNvPr id="19465" name="TextBox 21"/>
          <p:cNvSpPr txBox="1">
            <a:spLocks noChangeArrowheads="1"/>
          </p:cNvSpPr>
          <p:nvPr/>
        </p:nvSpPr>
        <p:spPr bwMode="auto">
          <a:xfrm>
            <a:off x="457200" y="731838"/>
            <a:ext cx="2348720" cy="4001095"/>
          </a:xfrm>
          <a:prstGeom prst="rect">
            <a:avLst/>
          </a:prstGeom>
          <a:noFill/>
          <a:ln w="9525">
            <a:noFill/>
            <a:miter lim="800000"/>
            <a:headEnd/>
            <a:tailEnd/>
          </a:ln>
        </p:spPr>
        <p:txBody>
          <a:bodyPr wrap="none">
            <a:spAutoFit/>
          </a:bodyPr>
          <a:lstStyle/>
          <a:p>
            <a:pPr>
              <a:buFont typeface="Wingdings" pitchFamily="2" charset="2"/>
              <a:buChar char="§"/>
            </a:pPr>
            <a:endParaRPr lang="en-US" sz="2000" b="1" dirty="0"/>
          </a:p>
          <a:p>
            <a:pPr>
              <a:buFont typeface="Wingdings" pitchFamily="2" charset="2"/>
              <a:buChar char="§"/>
            </a:pPr>
            <a:r>
              <a:rPr lang="en-US" sz="2000" b="1" dirty="0" smtClean="0"/>
              <a:t>17</a:t>
            </a:r>
            <a:r>
              <a:rPr lang="en-US" sz="2000" b="1" baseline="30000" dirty="0" smtClean="0"/>
              <a:t>th</a:t>
            </a:r>
            <a:r>
              <a:rPr lang="en-US" sz="2000" b="1" dirty="0" smtClean="0"/>
              <a:t>-18</a:t>
            </a:r>
            <a:r>
              <a:rPr lang="en-US" sz="2000" b="1" baseline="30000" dirty="0" smtClean="0"/>
              <a:t>th</a:t>
            </a:r>
            <a:r>
              <a:rPr lang="en-US" sz="2000" b="1" dirty="0" smtClean="0"/>
              <a:t> </a:t>
            </a:r>
            <a:r>
              <a:rPr lang="en-US" sz="2000" b="1" dirty="0"/>
              <a:t>century</a:t>
            </a:r>
          </a:p>
          <a:p>
            <a:pPr>
              <a:buFont typeface="Wingdings" pitchFamily="2" charset="2"/>
              <a:buChar char="§"/>
            </a:pPr>
            <a:endParaRPr lang="en-US" sz="1000" b="1" dirty="0"/>
          </a:p>
          <a:p>
            <a:endParaRPr lang="en-US" dirty="0"/>
          </a:p>
          <a:p>
            <a:endParaRPr lang="en-US" dirty="0"/>
          </a:p>
          <a:p>
            <a:endParaRPr lang="en-US" dirty="0"/>
          </a:p>
          <a:p>
            <a:r>
              <a:rPr lang="en-US" dirty="0"/>
              <a:t> </a:t>
            </a:r>
          </a:p>
          <a:p>
            <a:endParaRPr lang="en-US" dirty="0"/>
          </a:p>
          <a:p>
            <a:endParaRPr lang="en-US" sz="1000" dirty="0"/>
          </a:p>
          <a:p>
            <a:pPr>
              <a:buFont typeface="Wingdings" pitchFamily="2" charset="2"/>
              <a:buChar char="§"/>
            </a:pPr>
            <a:r>
              <a:rPr lang="en-US" sz="2000" b="1" dirty="0"/>
              <a:t>19</a:t>
            </a:r>
            <a:r>
              <a:rPr lang="en-US" sz="2000" b="1" baseline="30000" dirty="0"/>
              <a:t>th</a:t>
            </a:r>
            <a:r>
              <a:rPr lang="en-US" sz="2000" b="1" dirty="0"/>
              <a:t> century</a:t>
            </a:r>
          </a:p>
          <a:p>
            <a:endParaRPr lang="en-US" dirty="0"/>
          </a:p>
          <a:p>
            <a:endParaRPr lang="en-US" dirty="0"/>
          </a:p>
          <a:p>
            <a:endParaRPr lang="en-US" dirty="0"/>
          </a:p>
          <a:p>
            <a:endParaRPr lang="en-US" sz="1000" dirty="0"/>
          </a:p>
          <a:p>
            <a:pPr>
              <a:buFont typeface="Wingdings" pitchFamily="2" charset="2"/>
              <a:buChar char="§"/>
            </a:pPr>
            <a:r>
              <a:rPr lang="en-US" sz="2000" b="1" dirty="0"/>
              <a:t>20</a:t>
            </a:r>
            <a:r>
              <a:rPr lang="en-US" sz="2000" b="1" baseline="30000" dirty="0"/>
              <a:t>th</a:t>
            </a:r>
            <a:r>
              <a:rPr lang="en-US" sz="2000" b="1" dirty="0"/>
              <a:t> century</a:t>
            </a:r>
          </a:p>
        </p:txBody>
      </p:sp>
      <p:grpSp>
        <p:nvGrpSpPr>
          <p:cNvPr id="19466" name="Group 25"/>
          <p:cNvGrpSpPr>
            <a:grpSpLocks/>
          </p:cNvGrpSpPr>
          <p:nvPr/>
        </p:nvGrpSpPr>
        <p:grpSpPr bwMode="auto">
          <a:xfrm>
            <a:off x="3794125" y="2925763"/>
            <a:ext cx="3683000" cy="1633537"/>
            <a:chOff x="4038600" y="2971800"/>
            <a:chExt cx="3683000" cy="1633538"/>
          </a:xfrm>
        </p:grpSpPr>
        <p:pic>
          <p:nvPicPr>
            <p:cNvPr id="19475" name="Picture 13"/>
            <p:cNvPicPr>
              <a:picLocks noChangeAspect="1" noChangeArrowheads="1"/>
            </p:cNvPicPr>
            <p:nvPr/>
          </p:nvPicPr>
          <p:blipFill>
            <a:blip r:embed="rId6" cstate="print"/>
            <a:srcRect/>
            <a:stretch>
              <a:fillRect/>
            </a:stretch>
          </p:blipFill>
          <p:spPr bwMode="auto">
            <a:xfrm>
              <a:off x="4344988" y="2971800"/>
              <a:ext cx="1066800" cy="1293813"/>
            </a:xfrm>
            <a:prstGeom prst="rect">
              <a:avLst/>
            </a:prstGeom>
            <a:noFill/>
            <a:ln w="9525">
              <a:noFill/>
              <a:miter lim="800000"/>
              <a:headEnd/>
              <a:tailEnd/>
            </a:ln>
          </p:spPr>
        </p:pic>
        <p:sp>
          <p:nvSpPr>
            <p:cNvPr id="19476" name="TextBox 30"/>
            <p:cNvSpPr txBox="1">
              <a:spLocks noChangeArrowheads="1"/>
            </p:cNvSpPr>
            <p:nvPr/>
          </p:nvSpPr>
          <p:spPr bwMode="auto">
            <a:xfrm>
              <a:off x="4038600" y="4267200"/>
              <a:ext cx="1916113" cy="338138"/>
            </a:xfrm>
            <a:prstGeom prst="rect">
              <a:avLst/>
            </a:prstGeom>
            <a:noFill/>
            <a:ln w="9525">
              <a:noFill/>
              <a:miter lim="800000"/>
              <a:headEnd/>
              <a:tailEnd/>
            </a:ln>
          </p:spPr>
          <p:txBody>
            <a:bodyPr wrap="none">
              <a:spAutoFit/>
            </a:bodyPr>
            <a:lstStyle/>
            <a:p>
              <a:r>
                <a:rPr lang="en-GB" sz="1600" b="1">
                  <a:latin typeface="Calibri" pitchFamily="34" charset="0"/>
                  <a:cs typeface="Calibri" pitchFamily="34" charset="0"/>
                </a:rPr>
                <a:t>Carl Friedrich Gauss </a:t>
              </a:r>
              <a:endParaRPr lang="en-US" sz="1600" b="1">
                <a:latin typeface="Calibri" pitchFamily="34" charset="0"/>
                <a:cs typeface="Calibri" pitchFamily="34" charset="0"/>
              </a:endParaRPr>
            </a:p>
          </p:txBody>
        </p:sp>
        <p:pic>
          <p:nvPicPr>
            <p:cNvPr id="19477" name="Picture 19" descr="File:Normal distribution pdf.png">
              <a:hlinkClick r:id="rId7"/>
            </p:cNvPr>
            <p:cNvPicPr>
              <a:picLocks noChangeAspect="1" noChangeArrowheads="1"/>
            </p:cNvPicPr>
            <p:nvPr/>
          </p:nvPicPr>
          <p:blipFill>
            <a:blip r:embed="rId8" cstate="print"/>
            <a:srcRect/>
            <a:stretch>
              <a:fillRect/>
            </a:stretch>
          </p:blipFill>
          <p:spPr bwMode="auto">
            <a:xfrm>
              <a:off x="6096000" y="3048000"/>
              <a:ext cx="1625600" cy="1219200"/>
            </a:xfrm>
            <a:prstGeom prst="rect">
              <a:avLst/>
            </a:prstGeom>
            <a:noFill/>
            <a:ln w="9525">
              <a:noFill/>
              <a:miter lim="800000"/>
              <a:headEnd/>
              <a:tailEnd/>
            </a:ln>
          </p:spPr>
        </p:pic>
        <p:cxnSp>
          <p:nvCxnSpPr>
            <p:cNvPr id="37" name="Straight Arrow Connector 36"/>
            <p:cNvCxnSpPr/>
            <p:nvPr/>
          </p:nvCxnSpPr>
          <p:spPr>
            <a:xfrm>
              <a:off x="5486400" y="3581400"/>
              <a:ext cx="5334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9467" name="Picture 15"/>
          <p:cNvPicPr>
            <a:picLocks noChangeAspect="1" noChangeArrowheads="1"/>
          </p:cNvPicPr>
          <p:nvPr/>
        </p:nvPicPr>
        <p:blipFill>
          <a:blip r:embed="rId9" cstate="print"/>
          <a:srcRect/>
          <a:stretch>
            <a:fillRect/>
          </a:stretch>
        </p:blipFill>
        <p:spPr bwMode="auto">
          <a:xfrm>
            <a:off x="4173538" y="1295400"/>
            <a:ext cx="990600" cy="1203325"/>
          </a:xfrm>
          <a:prstGeom prst="rect">
            <a:avLst/>
          </a:prstGeom>
          <a:noFill/>
          <a:ln w="9525">
            <a:noFill/>
            <a:miter lim="800000"/>
            <a:headEnd/>
            <a:tailEnd/>
          </a:ln>
        </p:spPr>
      </p:pic>
      <p:sp>
        <p:nvSpPr>
          <p:cNvPr id="19468" name="TextBox 28"/>
          <p:cNvSpPr txBox="1">
            <a:spLocks noChangeArrowheads="1"/>
          </p:cNvSpPr>
          <p:nvPr/>
        </p:nvSpPr>
        <p:spPr bwMode="auto">
          <a:xfrm>
            <a:off x="4054475" y="2514600"/>
            <a:ext cx="1255713" cy="338138"/>
          </a:xfrm>
          <a:prstGeom prst="rect">
            <a:avLst/>
          </a:prstGeom>
          <a:noFill/>
          <a:ln w="9525">
            <a:noFill/>
            <a:miter lim="800000"/>
            <a:headEnd/>
            <a:tailEnd/>
          </a:ln>
        </p:spPr>
        <p:txBody>
          <a:bodyPr wrap="none">
            <a:spAutoFit/>
          </a:bodyPr>
          <a:lstStyle/>
          <a:p>
            <a:r>
              <a:rPr lang="en-GB" sz="1600" b="1">
                <a:latin typeface="Calibri" pitchFamily="34" charset="0"/>
                <a:cs typeface="Calibri" pitchFamily="34" charset="0"/>
              </a:rPr>
              <a:t>Blaise Pascal</a:t>
            </a:r>
            <a:endParaRPr lang="en-US" sz="1600" b="1">
              <a:latin typeface="Calibri" pitchFamily="34" charset="0"/>
              <a:cs typeface="Calibri" pitchFamily="34" charset="0"/>
            </a:endParaRPr>
          </a:p>
        </p:txBody>
      </p:sp>
      <p:grpSp>
        <p:nvGrpSpPr>
          <p:cNvPr id="19469" name="Group 38"/>
          <p:cNvGrpSpPr>
            <a:grpSpLocks/>
          </p:cNvGrpSpPr>
          <p:nvPr/>
        </p:nvGrpSpPr>
        <p:grpSpPr bwMode="auto">
          <a:xfrm>
            <a:off x="5959475" y="1295400"/>
            <a:ext cx="1577975" cy="1557338"/>
            <a:chOff x="6460707" y="1295400"/>
            <a:chExt cx="1578253" cy="1557754"/>
          </a:xfrm>
        </p:grpSpPr>
        <p:pic>
          <p:nvPicPr>
            <p:cNvPr id="19473" name="Picture 14"/>
            <p:cNvPicPr>
              <a:picLocks noChangeAspect="1" noChangeArrowheads="1"/>
            </p:cNvPicPr>
            <p:nvPr/>
          </p:nvPicPr>
          <p:blipFill>
            <a:blip r:embed="rId10" cstate="print"/>
            <a:srcRect/>
            <a:stretch>
              <a:fillRect/>
            </a:stretch>
          </p:blipFill>
          <p:spPr bwMode="auto">
            <a:xfrm>
              <a:off x="6655125" y="1295400"/>
              <a:ext cx="957421" cy="1143000"/>
            </a:xfrm>
            <a:prstGeom prst="rect">
              <a:avLst/>
            </a:prstGeom>
            <a:noFill/>
            <a:ln w="9525">
              <a:noFill/>
              <a:miter lim="800000"/>
              <a:headEnd/>
              <a:tailEnd/>
            </a:ln>
          </p:spPr>
        </p:pic>
        <p:sp>
          <p:nvSpPr>
            <p:cNvPr id="19474" name="TextBox 29"/>
            <p:cNvSpPr txBox="1">
              <a:spLocks noChangeArrowheads="1"/>
            </p:cNvSpPr>
            <p:nvPr/>
          </p:nvSpPr>
          <p:spPr bwMode="auto">
            <a:xfrm>
              <a:off x="6460707" y="2514600"/>
              <a:ext cx="1578253" cy="338554"/>
            </a:xfrm>
            <a:prstGeom prst="rect">
              <a:avLst/>
            </a:prstGeom>
            <a:noFill/>
            <a:ln w="9525">
              <a:noFill/>
              <a:miter lim="800000"/>
              <a:headEnd/>
              <a:tailEnd/>
            </a:ln>
          </p:spPr>
          <p:txBody>
            <a:bodyPr wrap="none">
              <a:spAutoFit/>
            </a:bodyPr>
            <a:lstStyle/>
            <a:p>
              <a:r>
                <a:rPr lang="en-GB" sz="1600" b="1">
                  <a:latin typeface="Calibri" pitchFamily="34" charset="0"/>
                  <a:cs typeface="Calibri" pitchFamily="34" charset="0"/>
                </a:rPr>
                <a:t>Jakob  Bernoulli </a:t>
              </a:r>
              <a:endParaRPr lang="en-US" sz="1600" b="1">
                <a:latin typeface="Calibri" pitchFamily="34" charset="0"/>
                <a:cs typeface="Calibri" pitchFamily="34" charset="0"/>
              </a:endParaRPr>
            </a:p>
          </p:txBody>
        </p:sp>
      </p:grpSp>
      <p:pic>
        <p:nvPicPr>
          <p:cNvPr id="19470" name="Picture 17" descr="http://upload.wikimedia.org/wikipedia/commons/thumb/0/0d/PascalTriangleAnimated2.gif/220px-PascalTriangleAnimated2.gif">
            <a:hlinkClick r:id="rId11"/>
          </p:cNvPr>
          <p:cNvPicPr>
            <a:picLocks noChangeAspect="1" noChangeArrowheads="1" noCrop="1"/>
          </p:cNvPicPr>
          <p:nvPr/>
        </p:nvPicPr>
        <p:blipFill>
          <a:blip r:embed="rId12" cstate="print"/>
          <a:srcRect/>
          <a:stretch>
            <a:fillRect/>
          </a:stretch>
        </p:blipFill>
        <p:spPr bwMode="auto">
          <a:xfrm>
            <a:off x="2930525" y="1519238"/>
            <a:ext cx="825500" cy="762000"/>
          </a:xfrm>
          <a:prstGeom prst="rect">
            <a:avLst/>
          </a:prstGeom>
          <a:noFill/>
          <a:ln w="9525">
            <a:noFill/>
            <a:miter lim="800000"/>
            <a:headEnd/>
            <a:tailEnd/>
          </a:ln>
        </p:spPr>
      </p:pic>
      <p:cxnSp>
        <p:nvCxnSpPr>
          <p:cNvPr id="34" name="Straight Arrow Connector 33"/>
          <p:cNvCxnSpPr/>
          <p:nvPr/>
        </p:nvCxnSpPr>
        <p:spPr bwMode="auto">
          <a:xfrm rot="10800000" flipV="1">
            <a:off x="3767138" y="1897063"/>
            <a:ext cx="346075" cy="79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72" name="TextBox 37"/>
          <p:cNvSpPr txBox="1">
            <a:spLocks noChangeArrowheads="1"/>
          </p:cNvSpPr>
          <p:nvPr/>
        </p:nvSpPr>
        <p:spPr bwMode="auto">
          <a:xfrm>
            <a:off x="7119938" y="1582738"/>
            <a:ext cx="1606550" cy="646112"/>
          </a:xfrm>
          <a:prstGeom prst="rect">
            <a:avLst/>
          </a:prstGeom>
          <a:noFill/>
          <a:ln w="9525">
            <a:noFill/>
            <a:miter lim="800000"/>
            <a:headEnd/>
            <a:tailEnd/>
          </a:ln>
        </p:spPr>
        <p:txBody>
          <a:bodyPr wrap="none">
            <a:spAutoFit/>
          </a:bodyPr>
          <a:lstStyle/>
          <a:p>
            <a:pPr>
              <a:buFont typeface="Arial" pitchFamily="34" charset="0"/>
              <a:buChar char="•"/>
            </a:pPr>
            <a:r>
              <a:rPr lang="en-US" sz="1200" b="1">
                <a:latin typeface="Calibri" pitchFamily="34" charset="0"/>
                <a:cs typeface="Calibri" pitchFamily="34" charset="0"/>
              </a:rPr>
              <a:t>Bernoulli number</a:t>
            </a:r>
          </a:p>
          <a:p>
            <a:pPr>
              <a:buFont typeface="Arial" pitchFamily="34" charset="0"/>
              <a:buChar char="•"/>
            </a:pPr>
            <a:r>
              <a:rPr lang="en-US" sz="1200" b="1">
                <a:latin typeface="Calibri" pitchFamily="34" charset="0"/>
                <a:cs typeface="Calibri" pitchFamily="34" charset="0"/>
              </a:rPr>
              <a:t>Bernoulli trial</a:t>
            </a:r>
          </a:p>
          <a:p>
            <a:pPr>
              <a:buFont typeface="Arial" pitchFamily="34" charset="0"/>
              <a:buChar char="•"/>
            </a:pPr>
            <a:r>
              <a:rPr lang="en-US" sz="1200" b="1">
                <a:latin typeface="Calibri" pitchFamily="34" charset="0"/>
                <a:cs typeface="Calibri" pitchFamily="34" charset="0"/>
              </a:rPr>
              <a:t>Bernoulli process, etc</a:t>
            </a:r>
          </a:p>
        </p:txBody>
      </p:sp>
    </p:spTree>
  </p:cSld>
  <p:clrMapOvr>
    <a:masterClrMapping/>
  </p:clrMapOvr>
  <p:transition advTm="312"/>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pPr>
              <a:defRPr/>
            </a:pPr>
            <a:r>
              <a:rPr lang="en-US" b="1" dirty="0" smtClean="0"/>
              <a:t>Student’s t test</a:t>
            </a:r>
            <a:endParaRPr lang="en-US" b="1" dirty="0"/>
          </a:p>
        </p:txBody>
      </p:sp>
      <p:pic>
        <p:nvPicPr>
          <p:cNvPr id="43011" name="Picture 13" descr="http://blog.mlive.com/kalamabrew_impact/2009/03/medium_William_Sealy_Gosset.jpg"/>
          <p:cNvPicPr>
            <a:picLocks noChangeAspect="1" noChangeArrowheads="1"/>
          </p:cNvPicPr>
          <p:nvPr/>
        </p:nvPicPr>
        <p:blipFill>
          <a:blip r:embed="rId3" cstate="print"/>
          <a:srcRect/>
          <a:stretch>
            <a:fillRect/>
          </a:stretch>
        </p:blipFill>
        <p:spPr bwMode="auto">
          <a:xfrm>
            <a:off x="1143000" y="1981200"/>
            <a:ext cx="2286000" cy="3222625"/>
          </a:xfrm>
          <a:prstGeom prst="rect">
            <a:avLst/>
          </a:prstGeom>
          <a:noFill/>
          <a:ln w="9525">
            <a:noFill/>
            <a:miter lim="800000"/>
            <a:headEnd/>
            <a:tailEnd/>
          </a:ln>
        </p:spPr>
      </p:pic>
      <p:pic>
        <p:nvPicPr>
          <p:cNvPr id="43012" name="Picture 2" descr="http://blog.mlive.com/kalamabrew_impact/2009/03/medium_guinnessttest.jpg"/>
          <p:cNvPicPr>
            <a:picLocks noChangeAspect="1" noChangeArrowheads="1"/>
          </p:cNvPicPr>
          <p:nvPr/>
        </p:nvPicPr>
        <p:blipFill>
          <a:blip r:embed="rId4" cstate="print"/>
          <a:srcRect/>
          <a:stretch>
            <a:fillRect/>
          </a:stretch>
        </p:blipFill>
        <p:spPr bwMode="auto">
          <a:xfrm>
            <a:off x="4800600" y="1828800"/>
            <a:ext cx="2514600" cy="3341688"/>
          </a:xfrm>
          <a:prstGeom prst="rect">
            <a:avLst/>
          </a:prstGeom>
          <a:noFill/>
          <a:ln w="9525">
            <a:noFill/>
            <a:miter lim="800000"/>
            <a:headEnd/>
            <a:tailEnd/>
          </a:ln>
        </p:spPr>
      </p:pic>
      <p:sp>
        <p:nvSpPr>
          <p:cNvPr id="43013" name="Rectangle 5"/>
          <p:cNvSpPr>
            <a:spLocks noChangeArrowheads="1"/>
          </p:cNvSpPr>
          <p:nvPr/>
        </p:nvSpPr>
        <p:spPr bwMode="auto">
          <a:xfrm>
            <a:off x="762000" y="5486400"/>
            <a:ext cx="4572000" cy="584200"/>
          </a:xfrm>
          <a:prstGeom prst="rect">
            <a:avLst/>
          </a:prstGeom>
          <a:noFill/>
          <a:ln w="9525">
            <a:noFill/>
            <a:miter lim="800000"/>
            <a:headEnd/>
            <a:tailEnd/>
          </a:ln>
        </p:spPr>
        <p:txBody>
          <a:bodyPr>
            <a:spAutoFit/>
          </a:bodyPr>
          <a:lstStyle/>
          <a:p>
            <a:r>
              <a:rPr lang="en-US" sz="1600"/>
              <a:t>Guinness employee William Sealy Gosset published the 'Student's </a:t>
            </a:r>
            <a:r>
              <a:rPr lang="en-US" sz="1600" i="1"/>
              <a:t>t</a:t>
            </a:r>
            <a:r>
              <a:rPr lang="en-US" sz="1600"/>
              <a:t>-test' in 1908</a:t>
            </a:r>
          </a:p>
        </p:txBody>
      </p:sp>
    </p:spTree>
  </p:cSld>
  <p:clrMapOvr>
    <a:masterClrMapping/>
  </p:clrMapOvr>
  <p:transition advTm="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7467600" cy="1143000"/>
          </a:xfrm>
        </p:spPr>
        <p:txBody>
          <a:bodyPr>
            <a:noAutofit/>
          </a:bodyPr>
          <a:lstStyle/>
          <a:p>
            <a:pPr eaLnBrk="1" fontAlgn="auto" hangingPunct="1">
              <a:spcAft>
                <a:spcPts val="0"/>
              </a:spcAft>
              <a:defRPr/>
            </a:pPr>
            <a:r>
              <a:rPr lang="en-US" sz="3600" b="1" dirty="0" smtClean="0">
                <a:latin typeface="Calibri" pitchFamily="34" charset="0"/>
                <a:cs typeface="Calibri" pitchFamily="34" charset="0"/>
              </a:rPr>
              <a:t>Common statistical tests-two sample unpaired t test</a:t>
            </a:r>
            <a:endParaRPr lang="en-US" sz="3600" b="1" dirty="0">
              <a:latin typeface="Calibri" pitchFamily="34" charset="0"/>
              <a:cs typeface="Calibri" pitchFamily="34" charset="0"/>
            </a:endParaRPr>
          </a:p>
        </p:txBody>
      </p:sp>
      <p:sp>
        <p:nvSpPr>
          <p:cNvPr id="32771" name="Content Placeholder 2"/>
          <p:cNvSpPr>
            <a:spLocks noGrp="1"/>
          </p:cNvSpPr>
          <p:nvPr>
            <p:ph sz="quarter" idx="1"/>
          </p:nvPr>
        </p:nvSpPr>
        <p:spPr>
          <a:xfrm>
            <a:off x="76200" y="1173163"/>
            <a:ext cx="9067800" cy="4873625"/>
          </a:xfrm>
        </p:spPr>
        <p:txBody>
          <a:bodyPr/>
          <a:lstStyle/>
          <a:p>
            <a:pPr lvl="1" eaLnBrk="1" hangingPunct="1">
              <a:defRPr/>
            </a:pPr>
            <a:endParaRPr lang="en-US" sz="1000" dirty="0" smtClean="0">
              <a:latin typeface="Arial" pitchFamily="34" charset="0"/>
              <a:cs typeface="Arial" pitchFamily="34" charset="0"/>
            </a:endParaRPr>
          </a:p>
          <a:p>
            <a:pPr lvl="1" eaLnBrk="1" hangingPunct="1">
              <a:buClrTx/>
              <a:defRPr/>
            </a:pPr>
            <a:r>
              <a:rPr lang="en-US" dirty="0" smtClean="0">
                <a:latin typeface="Arial" pitchFamily="34" charset="0"/>
                <a:cs typeface="Arial" pitchFamily="34" charset="0"/>
              </a:rPr>
              <a:t>Assumptions:</a:t>
            </a:r>
          </a:p>
          <a:p>
            <a:pPr lvl="2" eaLnBrk="1" hangingPunct="1">
              <a:buClrTx/>
              <a:defRPr/>
            </a:pPr>
            <a:r>
              <a:rPr lang="en-US" dirty="0" smtClean="0">
                <a:latin typeface="Arial" pitchFamily="34" charset="0"/>
                <a:cs typeface="Arial" pitchFamily="34" charset="0"/>
              </a:rPr>
              <a:t>The underlying distribution is normal or approximate normal</a:t>
            </a:r>
          </a:p>
          <a:p>
            <a:pPr lvl="2" eaLnBrk="1" hangingPunct="1">
              <a:buClrTx/>
              <a:defRPr/>
            </a:pPr>
            <a:r>
              <a:rPr lang="en-US" dirty="0" smtClean="0">
                <a:latin typeface="Arial" pitchFamily="34" charset="0"/>
                <a:cs typeface="Arial" pitchFamily="34" charset="0"/>
              </a:rPr>
              <a:t>The sample has been independently and randomly selected</a:t>
            </a:r>
          </a:p>
          <a:p>
            <a:pPr lvl="2" eaLnBrk="1" hangingPunct="1">
              <a:buClrTx/>
              <a:defRPr/>
            </a:pPr>
            <a:r>
              <a:rPr lang="en-US" dirty="0" smtClean="0">
                <a:latin typeface="Arial" pitchFamily="34" charset="0"/>
                <a:cs typeface="Arial" pitchFamily="34" charset="0"/>
              </a:rPr>
              <a:t>The variability of the two populations can be measured by a common </a:t>
            </a:r>
          </a:p>
          <a:p>
            <a:pPr lvl="2" eaLnBrk="1" hangingPunct="1">
              <a:buClrTx/>
              <a:buFont typeface="Wingdings" pitchFamily="2" charset="2"/>
              <a:buNone/>
              <a:defRPr/>
            </a:pPr>
            <a:r>
              <a:rPr lang="en-US" dirty="0" smtClean="0">
                <a:latin typeface="Arial" pitchFamily="34" charset="0"/>
                <a:cs typeface="Arial" pitchFamily="34" charset="0"/>
              </a:rPr>
              <a:t>    variance</a:t>
            </a:r>
          </a:p>
          <a:p>
            <a:pPr lvl="2" eaLnBrk="1" hangingPunct="1">
              <a:buClrTx/>
              <a:defRPr/>
            </a:pPr>
            <a:endParaRPr lang="en-US" sz="800" dirty="0" smtClean="0">
              <a:latin typeface="Arial" pitchFamily="34" charset="0"/>
              <a:cs typeface="Arial" pitchFamily="34" charset="0"/>
            </a:endParaRPr>
          </a:p>
          <a:p>
            <a:pPr lvl="1" eaLnBrk="1" hangingPunct="1">
              <a:buClrTx/>
              <a:defRPr/>
            </a:pPr>
            <a:r>
              <a:rPr lang="en-US" dirty="0" smtClean="0">
                <a:latin typeface="Arial" pitchFamily="34" charset="0"/>
                <a:cs typeface="Arial" pitchFamily="34" charset="0"/>
              </a:rPr>
              <a:t>Hypothesis</a:t>
            </a:r>
          </a:p>
          <a:p>
            <a:pPr lvl="1" eaLnBrk="1" hangingPunct="1">
              <a:buClrTx/>
              <a:defRPr/>
            </a:pPr>
            <a:endParaRPr lang="en-US" dirty="0" smtClean="0">
              <a:latin typeface="Arial" pitchFamily="34" charset="0"/>
              <a:cs typeface="Arial" pitchFamily="34" charset="0"/>
            </a:endParaRPr>
          </a:p>
          <a:p>
            <a:pPr lvl="1" eaLnBrk="1" hangingPunct="1">
              <a:buClrTx/>
              <a:defRPr/>
            </a:pPr>
            <a:endParaRPr lang="en-US" dirty="0" smtClean="0">
              <a:latin typeface="Arial" pitchFamily="34" charset="0"/>
              <a:cs typeface="Arial" pitchFamily="34" charset="0"/>
            </a:endParaRPr>
          </a:p>
          <a:p>
            <a:pPr lvl="2" eaLnBrk="1" hangingPunct="1">
              <a:buClrTx/>
              <a:buFont typeface="Wingdings" pitchFamily="2" charset="2"/>
              <a:buNone/>
              <a:defRPr/>
            </a:pPr>
            <a:endParaRPr lang="en-US" sz="400" dirty="0" smtClean="0">
              <a:latin typeface="Arial" pitchFamily="34" charset="0"/>
              <a:cs typeface="Arial" pitchFamily="34" charset="0"/>
            </a:endParaRPr>
          </a:p>
          <a:p>
            <a:pPr lvl="1" eaLnBrk="1" hangingPunct="1">
              <a:buClrTx/>
              <a:defRPr/>
            </a:pPr>
            <a:r>
              <a:rPr lang="en-US" dirty="0" smtClean="0">
                <a:latin typeface="Arial" pitchFamily="34" charset="0"/>
                <a:cs typeface="Arial" pitchFamily="34" charset="0"/>
              </a:rPr>
              <a:t>Test statistic</a:t>
            </a:r>
          </a:p>
          <a:p>
            <a:pPr lvl="1" eaLnBrk="1" hangingPunct="1">
              <a:defRPr/>
            </a:pPr>
            <a:endParaRPr lang="en-US" dirty="0" smtClean="0"/>
          </a:p>
          <a:p>
            <a:pPr lvl="1" eaLnBrk="1" hangingPunct="1">
              <a:defRPr/>
            </a:pPr>
            <a:endParaRPr lang="en-US" dirty="0" smtClean="0"/>
          </a:p>
          <a:p>
            <a:pPr lvl="1" eaLnBrk="1" hangingPunct="1">
              <a:defRPr/>
            </a:pPr>
            <a:endParaRPr lang="en-US" dirty="0" smtClean="0"/>
          </a:p>
          <a:p>
            <a:pPr lvl="3" eaLnBrk="1" hangingPunct="1">
              <a:defRPr/>
            </a:pPr>
            <a:endParaRPr lang="en-US" sz="1600" dirty="0" smtClean="0"/>
          </a:p>
          <a:p>
            <a:pPr eaLnBrk="1" hangingPunct="1">
              <a:defRPr/>
            </a:pPr>
            <a:endParaRPr lang="en-US" dirty="0" smtClean="0"/>
          </a:p>
          <a:p>
            <a:pPr lvl="1" eaLnBrk="1" hangingPunct="1">
              <a:defRPr/>
            </a:pPr>
            <a:endParaRPr lang="en-US" dirty="0" smtClean="0"/>
          </a:p>
          <a:p>
            <a:pPr lvl="1" eaLnBrk="1" hangingPunct="1">
              <a:defRPr/>
            </a:pPr>
            <a:endParaRPr lang="en-US" sz="1200" dirty="0" smtClean="0">
              <a:solidFill>
                <a:schemeClr val="accent6">
                  <a:lumMod val="60000"/>
                  <a:lumOff val="40000"/>
                </a:schemeClr>
              </a:solidFill>
            </a:endParaRPr>
          </a:p>
        </p:txBody>
      </p:sp>
      <p:grpSp>
        <p:nvGrpSpPr>
          <p:cNvPr id="5125" name="Group 15"/>
          <p:cNvGrpSpPr>
            <a:grpSpLocks/>
          </p:cNvGrpSpPr>
          <p:nvPr/>
        </p:nvGrpSpPr>
        <p:grpSpPr bwMode="auto">
          <a:xfrm>
            <a:off x="1905000" y="4846638"/>
            <a:ext cx="6188075" cy="1981200"/>
            <a:chOff x="1905000" y="4968240"/>
            <a:chExt cx="6187440" cy="1981200"/>
          </a:xfrm>
        </p:grpSpPr>
        <p:pic>
          <p:nvPicPr>
            <p:cNvPr id="5126" name="Object 4"/>
            <p:cNvPicPr>
              <a:picLocks noChangeAspect="1" noChangeArrowheads="1"/>
            </p:cNvPicPr>
            <p:nvPr/>
          </p:nvPicPr>
          <p:blipFill>
            <a:blip r:embed="rId4" cstate="print"/>
            <a:srcRect/>
            <a:stretch>
              <a:fillRect/>
            </a:stretch>
          </p:blipFill>
          <p:spPr bwMode="auto">
            <a:xfrm>
              <a:off x="1905000" y="5006340"/>
              <a:ext cx="3219450" cy="1943100"/>
            </a:xfrm>
            <a:prstGeom prst="rect">
              <a:avLst/>
            </a:prstGeom>
            <a:noFill/>
            <a:ln w="9525">
              <a:noFill/>
              <a:miter lim="800000"/>
              <a:headEnd/>
              <a:tailEnd/>
            </a:ln>
          </p:spPr>
        </p:pic>
        <p:grpSp>
          <p:nvGrpSpPr>
            <p:cNvPr id="5127" name="Group 14"/>
            <p:cNvGrpSpPr>
              <a:grpSpLocks/>
            </p:cNvGrpSpPr>
            <p:nvPr/>
          </p:nvGrpSpPr>
          <p:grpSpPr bwMode="auto">
            <a:xfrm>
              <a:off x="5196840" y="4968240"/>
              <a:ext cx="2895600" cy="1822450"/>
              <a:chOff x="5029200" y="4419600"/>
              <a:chExt cx="2895600" cy="1822450"/>
            </a:xfrm>
          </p:grpSpPr>
          <p:grpSp>
            <p:nvGrpSpPr>
              <p:cNvPr id="5128" name="Group 13"/>
              <p:cNvGrpSpPr>
                <a:grpSpLocks/>
              </p:cNvGrpSpPr>
              <p:nvPr/>
            </p:nvGrpSpPr>
            <p:grpSpPr bwMode="auto">
              <a:xfrm>
                <a:off x="5029200" y="4419600"/>
                <a:ext cx="2895600" cy="1822450"/>
                <a:chOff x="5854337" y="4267200"/>
                <a:chExt cx="2895664" cy="1822276"/>
              </a:xfrm>
            </p:grpSpPr>
            <p:sp>
              <p:nvSpPr>
                <p:cNvPr id="5134" name="TextBox 9"/>
                <p:cNvSpPr txBox="1">
                  <a:spLocks noChangeArrowheads="1"/>
                </p:cNvSpPr>
                <p:nvPr/>
              </p:nvSpPr>
              <p:spPr bwMode="auto">
                <a:xfrm>
                  <a:off x="6281055" y="4267200"/>
                  <a:ext cx="2468946" cy="1785104"/>
                </a:xfrm>
                <a:prstGeom prst="rect">
                  <a:avLst/>
                </a:prstGeom>
                <a:noFill/>
                <a:ln w="9525">
                  <a:noFill/>
                  <a:miter lim="800000"/>
                  <a:headEnd/>
                  <a:tailEnd/>
                </a:ln>
              </p:spPr>
              <p:txBody>
                <a:bodyPr wrap="none">
                  <a:spAutoFit/>
                </a:bodyPr>
                <a:lstStyle/>
                <a:p>
                  <a:r>
                    <a:rPr lang="en-US" sz="1600"/>
                    <a:t>-- </a:t>
                  </a:r>
                  <a:r>
                    <a:rPr lang="en-US" sz="1400"/>
                    <a:t>sample means</a:t>
                  </a:r>
                </a:p>
                <a:p>
                  <a:endParaRPr lang="en-US" sz="800"/>
                </a:p>
                <a:p>
                  <a:r>
                    <a:rPr lang="en-US" sz="1600"/>
                    <a:t>-- </a:t>
                  </a:r>
                  <a:r>
                    <a:rPr lang="en-US" sz="1400"/>
                    <a:t>population means</a:t>
                  </a:r>
                </a:p>
                <a:p>
                  <a:endParaRPr lang="en-US" sz="800"/>
                </a:p>
                <a:p>
                  <a:r>
                    <a:rPr lang="en-US" sz="1600"/>
                    <a:t>-- </a:t>
                  </a:r>
                  <a:r>
                    <a:rPr lang="en-US" sz="1400"/>
                    <a:t>sample standard deviation</a:t>
                  </a:r>
                </a:p>
                <a:p>
                  <a:endParaRPr lang="en-US" sz="800"/>
                </a:p>
                <a:p>
                  <a:r>
                    <a:rPr lang="en-US" sz="1600"/>
                    <a:t>-- </a:t>
                  </a:r>
                  <a:r>
                    <a:rPr lang="en-US" sz="1400"/>
                    <a:t>sample size</a:t>
                  </a:r>
                </a:p>
                <a:p>
                  <a:endParaRPr lang="en-US" sz="800"/>
                </a:p>
                <a:p>
                  <a:r>
                    <a:rPr lang="en-US" sz="1400"/>
                    <a:t>-- pooled sample variance</a:t>
                  </a:r>
                </a:p>
              </p:txBody>
            </p:sp>
          </p:grpSp>
          <p:pic>
            <p:nvPicPr>
              <p:cNvPr id="5129" name="Object 5"/>
              <p:cNvPicPr>
                <a:picLocks noChangeAspect="1" noChangeArrowheads="1"/>
              </p:cNvPicPr>
              <p:nvPr/>
            </p:nvPicPr>
            <p:blipFill>
              <a:blip r:embed="rId5" cstate="print"/>
              <a:srcRect/>
              <a:stretch>
                <a:fillRect/>
              </a:stretch>
            </p:blipFill>
            <p:spPr bwMode="auto">
              <a:xfrm>
                <a:off x="5116513" y="4471988"/>
                <a:ext cx="415925" cy="277812"/>
              </a:xfrm>
              <a:prstGeom prst="rect">
                <a:avLst/>
              </a:prstGeom>
              <a:noFill/>
              <a:ln w="9525">
                <a:noFill/>
                <a:miter lim="800000"/>
                <a:headEnd/>
                <a:tailEnd/>
              </a:ln>
            </p:spPr>
          </p:pic>
          <p:pic>
            <p:nvPicPr>
              <p:cNvPr id="5130" name="Object 6"/>
              <p:cNvPicPr>
                <a:picLocks noChangeAspect="1" noChangeArrowheads="1"/>
              </p:cNvPicPr>
              <p:nvPr/>
            </p:nvPicPr>
            <p:blipFill>
              <a:blip r:embed="rId6" cstate="print"/>
              <a:srcRect/>
              <a:stretch>
                <a:fillRect/>
              </a:stretch>
            </p:blipFill>
            <p:spPr bwMode="auto">
              <a:xfrm>
                <a:off x="5041900" y="5170488"/>
                <a:ext cx="514350" cy="371475"/>
              </a:xfrm>
              <a:prstGeom prst="rect">
                <a:avLst/>
              </a:prstGeom>
              <a:noFill/>
              <a:ln w="9525">
                <a:noFill/>
                <a:miter lim="800000"/>
                <a:headEnd/>
                <a:tailEnd/>
              </a:ln>
            </p:spPr>
          </p:pic>
          <p:pic>
            <p:nvPicPr>
              <p:cNvPr id="5131" name="Object 7"/>
              <p:cNvPicPr>
                <a:picLocks noChangeAspect="1" noChangeArrowheads="1"/>
              </p:cNvPicPr>
              <p:nvPr/>
            </p:nvPicPr>
            <p:blipFill>
              <a:blip r:embed="rId7" cstate="print"/>
              <a:srcRect/>
              <a:stretch>
                <a:fillRect/>
              </a:stretch>
            </p:blipFill>
            <p:spPr bwMode="auto">
              <a:xfrm>
                <a:off x="5029200" y="4800600"/>
                <a:ext cx="533400" cy="320675"/>
              </a:xfrm>
              <a:prstGeom prst="rect">
                <a:avLst/>
              </a:prstGeom>
              <a:noFill/>
              <a:ln w="9525">
                <a:noFill/>
                <a:miter lim="800000"/>
                <a:headEnd/>
                <a:tailEnd/>
              </a:ln>
            </p:spPr>
          </p:pic>
          <p:pic>
            <p:nvPicPr>
              <p:cNvPr id="5132" name="Object 8"/>
              <p:cNvPicPr>
                <a:picLocks noChangeAspect="1" noChangeArrowheads="1"/>
              </p:cNvPicPr>
              <p:nvPr/>
            </p:nvPicPr>
            <p:blipFill>
              <a:blip r:embed="rId8" cstate="print"/>
              <a:srcRect/>
              <a:stretch>
                <a:fillRect/>
              </a:stretch>
            </p:blipFill>
            <p:spPr bwMode="auto">
              <a:xfrm>
                <a:off x="5041900" y="5562600"/>
                <a:ext cx="484188" cy="322263"/>
              </a:xfrm>
              <a:prstGeom prst="rect">
                <a:avLst/>
              </a:prstGeom>
              <a:noFill/>
              <a:ln w="9525">
                <a:noFill/>
                <a:miter lim="800000"/>
                <a:headEnd/>
                <a:tailEnd/>
              </a:ln>
            </p:spPr>
          </p:pic>
          <p:pic>
            <p:nvPicPr>
              <p:cNvPr id="5133" name="Object 10"/>
              <p:cNvPicPr>
                <a:picLocks noChangeAspect="1" noChangeArrowheads="1"/>
              </p:cNvPicPr>
              <p:nvPr/>
            </p:nvPicPr>
            <p:blipFill>
              <a:blip r:embed="rId9" cstate="print"/>
              <a:srcRect/>
              <a:stretch>
                <a:fillRect/>
              </a:stretch>
            </p:blipFill>
            <p:spPr bwMode="auto">
              <a:xfrm>
                <a:off x="5118100" y="5867400"/>
                <a:ext cx="319088" cy="374650"/>
              </a:xfrm>
              <a:prstGeom prst="rect">
                <a:avLst/>
              </a:prstGeom>
              <a:noFill/>
              <a:ln w="9525">
                <a:noFill/>
                <a:miter lim="800000"/>
                <a:headEnd/>
                <a:tailEnd/>
              </a:ln>
            </p:spPr>
          </p:pic>
        </p:grpSp>
      </p:grpSp>
      <p:graphicFrame>
        <p:nvGraphicFramePr>
          <p:cNvPr id="5122" name="Object 13"/>
          <p:cNvGraphicFramePr>
            <a:graphicFrameLocks noChangeAspect="1"/>
          </p:cNvGraphicFramePr>
          <p:nvPr/>
        </p:nvGraphicFramePr>
        <p:xfrm>
          <a:off x="2362200" y="3657600"/>
          <a:ext cx="1720850" cy="784225"/>
        </p:xfrm>
        <a:graphic>
          <a:graphicData uri="http://schemas.openxmlformats.org/presentationml/2006/ole">
            <p:oleObj spid="_x0000_s5122" name="Equation" r:id="rId10" imgW="1002960" imgH="457200" progId="">
              <p:embed/>
            </p:oleObj>
          </a:graphicData>
        </a:graphic>
      </p:graphicFrame>
    </p:spTree>
  </p:cSld>
  <p:clrMapOvr>
    <a:masterClrMapping/>
  </p:clrMapOvr>
  <p:transition advTm="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application of two sample unpaired t test in biology</a:t>
            </a:r>
            <a:endParaRPr lang="en-US" b="1" dirty="0"/>
          </a:p>
        </p:txBody>
      </p:sp>
      <p:pic>
        <p:nvPicPr>
          <p:cNvPr id="44035" name="Picture 1"/>
          <p:cNvPicPr>
            <a:picLocks noChangeAspect="1" noChangeArrowheads="1"/>
          </p:cNvPicPr>
          <p:nvPr/>
        </p:nvPicPr>
        <p:blipFill>
          <a:blip r:embed="rId3" cstate="print"/>
          <a:srcRect/>
          <a:stretch>
            <a:fillRect/>
          </a:stretch>
        </p:blipFill>
        <p:spPr bwMode="auto">
          <a:xfrm>
            <a:off x="593725" y="2087563"/>
            <a:ext cx="3086100" cy="1838325"/>
          </a:xfrm>
          <a:prstGeom prst="rect">
            <a:avLst/>
          </a:prstGeom>
          <a:noFill/>
          <a:ln w="9525">
            <a:noFill/>
            <a:miter lim="800000"/>
            <a:headEnd/>
            <a:tailEnd/>
          </a:ln>
        </p:spPr>
      </p:pic>
      <p:grpSp>
        <p:nvGrpSpPr>
          <p:cNvPr id="44036" name="Group 18"/>
          <p:cNvGrpSpPr>
            <a:grpSpLocks/>
          </p:cNvGrpSpPr>
          <p:nvPr/>
        </p:nvGrpSpPr>
        <p:grpSpPr bwMode="auto">
          <a:xfrm>
            <a:off x="381000" y="4784725"/>
            <a:ext cx="3505200" cy="1143000"/>
            <a:chOff x="609600" y="4419600"/>
            <a:chExt cx="3741738" cy="1371600"/>
          </a:xfrm>
        </p:grpSpPr>
        <p:pic>
          <p:nvPicPr>
            <p:cNvPr id="44051" name="Picture 22"/>
            <p:cNvPicPr>
              <a:picLocks noChangeAspect="1" noChangeArrowheads="1"/>
            </p:cNvPicPr>
            <p:nvPr/>
          </p:nvPicPr>
          <p:blipFill>
            <a:blip r:embed="rId4" cstate="print"/>
            <a:srcRect/>
            <a:stretch>
              <a:fillRect/>
            </a:stretch>
          </p:blipFill>
          <p:spPr bwMode="auto">
            <a:xfrm>
              <a:off x="609600" y="4419600"/>
              <a:ext cx="1793875" cy="1371600"/>
            </a:xfrm>
            <a:prstGeom prst="rect">
              <a:avLst/>
            </a:prstGeom>
            <a:noFill/>
            <a:ln w="9525">
              <a:noFill/>
              <a:miter lim="800000"/>
              <a:headEnd/>
              <a:tailEnd/>
            </a:ln>
          </p:spPr>
        </p:pic>
        <p:pic>
          <p:nvPicPr>
            <p:cNvPr id="44052" name="Picture 23"/>
            <p:cNvPicPr>
              <a:picLocks noChangeAspect="1" noChangeArrowheads="1"/>
            </p:cNvPicPr>
            <p:nvPr/>
          </p:nvPicPr>
          <p:blipFill>
            <a:blip r:embed="rId5" cstate="print"/>
            <a:srcRect/>
            <a:stretch>
              <a:fillRect/>
            </a:stretch>
          </p:blipFill>
          <p:spPr bwMode="auto">
            <a:xfrm>
              <a:off x="2743200" y="4419600"/>
              <a:ext cx="1608138" cy="1371600"/>
            </a:xfrm>
            <a:prstGeom prst="rect">
              <a:avLst/>
            </a:prstGeom>
            <a:noFill/>
            <a:ln w="9525">
              <a:noFill/>
              <a:miter lim="800000"/>
              <a:headEnd/>
              <a:tailEnd/>
            </a:ln>
          </p:spPr>
        </p:pic>
      </p:grpSp>
      <p:sp>
        <p:nvSpPr>
          <p:cNvPr id="44037" name="TextBox 25"/>
          <p:cNvSpPr txBox="1">
            <a:spLocks noChangeArrowheads="1"/>
          </p:cNvSpPr>
          <p:nvPr/>
        </p:nvSpPr>
        <p:spPr bwMode="auto">
          <a:xfrm>
            <a:off x="304800" y="1584325"/>
            <a:ext cx="1633538" cy="369888"/>
          </a:xfrm>
          <a:prstGeom prst="rect">
            <a:avLst/>
          </a:prstGeom>
          <a:noFill/>
          <a:ln w="9525">
            <a:noFill/>
            <a:miter lim="800000"/>
            <a:headEnd/>
            <a:tailEnd/>
          </a:ln>
        </p:spPr>
        <p:txBody>
          <a:bodyPr wrap="none">
            <a:spAutoFit/>
          </a:bodyPr>
          <a:lstStyle/>
          <a:p>
            <a:r>
              <a:rPr lang="en-US" b="1"/>
              <a:t>1. microarray</a:t>
            </a:r>
          </a:p>
        </p:txBody>
      </p:sp>
      <p:sp>
        <p:nvSpPr>
          <p:cNvPr id="44038" name="TextBox 26"/>
          <p:cNvSpPr txBox="1">
            <a:spLocks noChangeArrowheads="1"/>
          </p:cNvSpPr>
          <p:nvPr/>
        </p:nvSpPr>
        <p:spPr bwMode="auto">
          <a:xfrm>
            <a:off x="320675" y="4219575"/>
            <a:ext cx="2082800" cy="369888"/>
          </a:xfrm>
          <a:prstGeom prst="rect">
            <a:avLst/>
          </a:prstGeom>
          <a:noFill/>
          <a:ln w="9525">
            <a:noFill/>
            <a:miter lim="800000"/>
            <a:headEnd/>
            <a:tailEnd/>
          </a:ln>
        </p:spPr>
        <p:txBody>
          <a:bodyPr wrap="none">
            <a:spAutoFit/>
          </a:bodyPr>
          <a:lstStyle/>
          <a:p>
            <a:r>
              <a:rPr lang="en-US" b="1"/>
              <a:t>3. image analysis</a:t>
            </a:r>
          </a:p>
        </p:txBody>
      </p:sp>
      <p:grpSp>
        <p:nvGrpSpPr>
          <p:cNvPr id="44039" name="Group 38"/>
          <p:cNvGrpSpPr>
            <a:grpSpLocks/>
          </p:cNvGrpSpPr>
          <p:nvPr/>
        </p:nvGrpSpPr>
        <p:grpSpPr bwMode="auto">
          <a:xfrm>
            <a:off x="4170363" y="4800600"/>
            <a:ext cx="4532312" cy="1219200"/>
            <a:chOff x="6299911" y="2057400"/>
            <a:chExt cx="4836539" cy="1249680"/>
          </a:xfrm>
        </p:grpSpPr>
        <p:pic>
          <p:nvPicPr>
            <p:cNvPr id="44044" name="Picture 8"/>
            <p:cNvPicPr>
              <a:picLocks noChangeAspect="1" noChangeArrowheads="1"/>
            </p:cNvPicPr>
            <p:nvPr/>
          </p:nvPicPr>
          <p:blipFill>
            <a:blip r:embed="rId6" cstate="print"/>
            <a:srcRect l="9251" r="7484" b="11354"/>
            <a:stretch>
              <a:fillRect/>
            </a:stretch>
          </p:blipFill>
          <p:spPr bwMode="auto">
            <a:xfrm>
              <a:off x="6299911" y="2124440"/>
              <a:ext cx="1338307" cy="1113852"/>
            </a:xfrm>
            <a:prstGeom prst="rect">
              <a:avLst/>
            </a:prstGeom>
            <a:noFill/>
            <a:ln w="9525">
              <a:noFill/>
              <a:miter lim="800000"/>
              <a:headEnd/>
              <a:tailEnd/>
            </a:ln>
          </p:spPr>
        </p:pic>
        <p:grpSp>
          <p:nvGrpSpPr>
            <p:cNvPr id="44045" name="Group 12"/>
            <p:cNvGrpSpPr>
              <a:grpSpLocks/>
            </p:cNvGrpSpPr>
            <p:nvPr/>
          </p:nvGrpSpPr>
          <p:grpSpPr bwMode="auto">
            <a:xfrm>
              <a:off x="8466049" y="2057400"/>
              <a:ext cx="838505" cy="1249680"/>
              <a:chOff x="1905000" y="2362201"/>
              <a:chExt cx="914400" cy="1420436"/>
            </a:xfrm>
          </p:grpSpPr>
          <p:pic>
            <p:nvPicPr>
              <p:cNvPr id="44048" name="Picture 10" descr="http://www.australianfauna.com/images/pilligamouse.jpg"/>
              <p:cNvPicPr>
                <a:picLocks noChangeAspect="1" noChangeArrowheads="1"/>
              </p:cNvPicPr>
              <p:nvPr/>
            </p:nvPicPr>
            <p:blipFill>
              <a:blip r:embed="rId7" cstate="print"/>
              <a:srcRect/>
              <a:stretch>
                <a:fillRect/>
              </a:stretch>
            </p:blipFill>
            <p:spPr bwMode="auto">
              <a:xfrm rot="10800000" flipV="1">
                <a:off x="1905000" y="2362201"/>
                <a:ext cx="914400" cy="521277"/>
              </a:xfrm>
              <a:prstGeom prst="rect">
                <a:avLst/>
              </a:prstGeom>
              <a:noFill/>
              <a:ln w="9525">
                <a:noFill/>
                <a:miter lim="800000"/>
                <a:headEnd/>
                <a:tailEnd/>
              </a:ln>
            </p:spPr>
          </p:pic>
          <p:pic>
            <p:nvPicPr>
              <p:cNvPr id="44049" name="Picture 33" descr="http://www.australianfauna.com/images/pilligamouse.jpg"/>
              <p:cNvPicPr>
                <a:picLocks noChangeAspect="1" noChangeArrowheads="1"/>
              </p:cNvPicPr>
              <p:nvPr/>
            </p:nvPicPr>
            <p:blipFill>
              <a:blip r:embed="rId7" cstate="print"/>
              <a:srcRect/>
              <a:stretch>
                <a:fillRect/>
              </a:stretch>
            </p:blipFill>
            <p:spPr bwMode="auto">
              <a:xfrm rot="10800000" flipV="1">
                <a:off x="1905000" y="2819400"/>
                <a:ext cx="914400" cy="521277"/>
              </a:xfrm>
              <a:prstGeom prst="rect">
                <a:avLst/>
              </a:prstGeom>
              <a:noFill/>
              <a:ln w="9525">
                <a:noFill/>
                <a:miter lim="800000"/>
                <a:headEnd/>
                <a:tailEnd/>
              </a:ln>
            </p:spPr>
          </p:pic>
          <p:pic>
            <p:nvPicPr>
              <p:cNvPr id="44050" name="Picture 34" descr="http://www.australianfauna.com/images/pilligamouse.jpg"/>
              <p:cNvPicPr>
                <a:picLocks noChangeAspect="1" noChangeArrowheads="1"/>
              </p:cNvPicPr>
              <p:nvPr/>
            </p:nvPicPr>
            <p:blipFill>
              <a:blip r:embed="rId7" cstate="print"/>
              <a:srcRect/>
              <a:stretch>
                <a:fillRect/>
              </a:stretch>
            </p:blipFill>
            <p:spPr bwMode="auto">
              <a:xfrm rot="10800000" flipV="1">
                <a:off x="1905000" y="3261360"/>
                <a:ext cx="914400" cy="521277"/>
              </a:xfrm>
              <a:prstGeom prst="rect">
                <a:avLst/>
              </a:prstGeom>
              <a:noFill/>
              <a:ln w="9525">
                <a:noFill/>
                <a:miter lim="800000"/>
                <a:headEnd/>
                <a:tailEnd/>
              </a:ln>
            </p:spPr>
          </p:pic>
        </p:grpSp>
        <p:sp>
          <p:nvSpPr>
            <p:cNvPr id="44046" name="TextBox 30"/>
            <p:cNvSpPr txBox="1">
              <a:spLocks noChangeArrowheads="1"/>
            </p:cNvSpPr>
            <p:nvPr/>
          </p:nvSpPr>
          <p:spPr bwMode="auto">
            <a:xfrm>
              <a:off x="9374429" y="2459638"/>
              <a:ext cx="1762021" cy="369332"/>
            </a:xfrm>
            <a:prstGeom prst="rect">
              <a:avLst/>
            </a:prstGeom>
            <a:noFill/>
            <a:ln w="9525">
              <a:noFill/>
              <a:miter lim="800000"/>
              <a:headEnd/>
              <a:tailEnd/>
            </a:ln>
          </p:spPr>
          <p:txBody>
            <a:bodyPr wrap="none">
              <a:spAutoFit/>
            </a:bodyPr>
            <a:lstStyle/>
            <a:p>
              <a:r>
                <a:rPr lang="en-US" b="1"/>
                <a:t>How many???</a:t>
              </a:r>
            </a:p>
          </p:txBody>
        </p:sp>
        <p:sp>
          <p:nvSpPr>
            <p:cNvPr id="32" name="Right Arrow 31"/>
            <p:cNvSpPr/>
            <p:nvPr/>
          </p:nvSpPr>
          <p:spPr>
            <a:xfrm>
              <a:off x="7836422" y="2661087"/>
              <a:ext cx="420127" cy="1334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4040" name="TextBox 39"/>
          <p:cNvSpPr txBox="1">
            <a:spLocks noChangeArrowheads="1"/>
          </p:cNvSpPr>
          <p:nvPr/>
        </p:nvSpPr>
        <p:spPr bwMode="auto">
          <a:xfrm>
            <a:off x="4191000" y="1630363"/>
            <a:ext cx="1698625" cy="369887"/>
          </a:xfrm>
          <a:prstGeom prst="rect">
            <a:avLst/>
          </a:prstGeom>
          <a:noFill/>
          <a:ln w="9525">
            <a:noFill/>
            <a:miter lim="800000"/>
            <a:headEnd/>
            <a:tailEnd/>
          </a:ln>
        </p:spPr>
        <p:txBody>
          <a:bodyPr wrap="none">
            <a:spAutoFit/>
          </a:bodyPr>
          <a:lstStyle/>
          <a:p>
            <a:r>
              <a:rPr lang="en-US" b="1"/>
              <a:t>2. proteomics</a:t>
            </a:r>
          </a:p>
        </p:txBody>
      </p:sp>
      <p:sp>
        <p:nvSpPr>
          <p:cNvPr id="44041" name="TextBox 39"/>
          <p:cNvSpPr txBox="1">
            <a:spLocks noChangeArrowheads="1"/>
          </p:cNvSpPr>
          <p:nvPr/>
        </p:nvSpPr>
        <p:spPr bwMode="auto">
          <a:xfrm>
            <a:off x="4160838" y="4283075"/>
            <a:ext cx="4237037" cy="369888"/>
          </a:xfrm>
          <a:prstGeom prst="rect">
            <a:avLst/>
          </a:prstGeom>
          <a:noFill/>
          <a:ln w="9525">
            <a:noFill/>
            <a:miter lim="800000"/>
            <a:headEnd/>
            <a:tailEnd/>
          </a:ln>
        </p:spPr>
        <p:txBody>
          <a:bodyPr wrap="none">
            <a:spAutoFit/>
          </a:bodyPr>
          <a:lstStyle/>
          <a:p>
            <a:r>
              <a:rPr lang="en-US" b="1"/>
              <a:t>4. power and sample size calculation</a:t>
            </a:r>
          </a:p>
        </p:txBody>
      </p:sp>
      <p:pic>
        <p:nvPicPr>
          <p:cNvPr id="44042" name="Picture 18"/>
          <p:cNvPicPr>
            <a:picLocks noChangeAspect="1" noChangeArrowheads="1"/>
          </p:cNvPicPr>
          <p:nvPr/>
        </p:nvPicPr>
        <p:blipFill>
          <a:blip r:embed="rId8" cstate="print"/>
          <a:srcRect/>
          <a:stretch>
            <a:fillRect/>
          </a:stretch>
        </p:blipFill>
        <p:spPr bwMode="auto">
          <a:xfrm>
            <a:off x="4343400" y="2438400"/>
            <a:ext cx="3430588" cy="1447800"/>
          </a:xfrm>
          <a:prstGeom prst="rect">
            <a:avLst/>
          </a:prstGeom>
          <a:noFill/>
          <a:ln w="9525">
            <a:noFill/>
            <a:miter lim="800000"/>
            <a:headEnd/>
            <a:tailEnd/>
          </a:ln>
        </p:spPr>
      </p:pic>
      <p:sp>
        <p:nvSpPr>
          <p:cNvPr id="44043" name="TextBox 20"/>
          <p:cNvSpPr txBox="1">
            <a:spLocks noChangeArrowheads="1"/>
          </p:cNvSpPr>
          <p:nvPr/>
        </p:nvSpPr>
        <p:spPr bwMode="auto">
          <a:xfrm>
            <a:off x="4648200" y="2117725"/>
            <a:ext cx="2622550" cy="339725"/>
          </a:xfrm>
          <a:prstGeom prst="rect">
            <a:avLst/>
          </a:prstGeom>
          <a:noFill/>
          <a:ln w="9525">
            <a:noFill/>
            <a:miter lim="800000"/>
            <a:headEnd/>
            <a:tailEnd/>
          </a:ln>
        </p:spPr>
        <p:txBody>
          <a:bodyPr wrap="none">
            <a:spAutoFit/>
          </a:bodyPr>
          <a:lstStyle/>
          <a:p>
            <a:r>
              <a:rPr lang="en-US" sz="1600"/>
              <a:t>experiment              control</a:t>
            </a:r>
          </a:p>
        </p:txBody>
      </p:sp>
    </p:spTree>
  </p:cSld>
  <p:clrMapOvr>
    <a:masterClrMapping/>
  </p:clrMapOvr>
  <p:transition advTm="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Content Placeholder 2"/>
          <p:cNvSpPr>
            <a:spLocks noGrp="1"/>
          </p:cNvSpPr>
          <p:nvPr>
            <p:ph sz="quarter" idx="1"/>
          </p:nvPr>
        </p:nvSpPr>
        <p:spPr>
          <a:xfrm>
            <a:off x="228600" y="1498600"/>
            <a:ext cx="9067800" cy="4873625"/>
          </a:xfrm>
        </p:spPr>
        <p:txBody>
          <a:bodyPr/>
          <a:lstStyle/>
          <a:p>
            <a:pPr lvl="1" eaLnBrk="1" hangingPunct="1"/>
            <a:endParaRPr lang="en-US" sz="1200" dirty="0" smtClean="0"/>
          </a:p>
          <a:p>
            <a:pPr lvl="1" eaLnBrk="1" hangingPunct="1">
              <a:buClrTx/>
            </a:pPr>
            <a:r>
              <a:rPr lang="en-US" dirty="0" smtClean="0">
                <a:latin typeface="Arial" pitchFamily="34" charset="0"/>
                <a:cs typeface="Arial" pitchFamily="34" charset="0"/>
              </a:rPr>
              <a:t>Assumptions:</a:t>
            </a:r>
          </a:p>
          <a:p>
            <a:pPr lvl="2" eaLnBrk="1" hangingPunct="1">
              <a:buClrTx/>
            </a:pPr>
            <a:r>
              <a:rPr lang="en-US" dirty="0" smtClean="0">
                <a:latin typeface="Arial" pitchFamily="34" charset="0"/>
                <a:cs typeface="Arial" pitchFamily="34" charset="0"/>
              </a:rPr>
              <a:t>One to one correlation for observations in the two comparison groups</a:t>
            </a:r>
          </a:p>
          <a:p>
            <a:pPr lvl="2" eaLnBrk="1" hangingPunct="1">
              <a:buClrTx/>
            </a:pPr>
            <a:r>
              <a:rPr lang="en-US" dirty="0" smtClean="0">
                <a:latin typeface="Arial" pitchFamily="34" charset="0"/>
                <a:cs typeface="Arial" pitchFamily="34" charset="0"/>
              </a:rPr>
              <a:t>The difference from each pair of observations follows a normal distribution</a:t>
            </a:r>
          </a:p>
          <a:p>
            <a:pPr lvl="2" eaLnBrk="1" hangingPunct="1">
              <a:buClrTx/>
            </a:pPr>
            <a:endParaRPr lang="en-US" sz="1000" dirty="0" smtClean="0">
              <a:latin typeface="Arial" pitchFamily="34" charset="0"/>
              <a:cs typeface="Arial" pitchFamily="34" charset="0"/>
            </a:endParaRPr>
          </a:p>
          <a:p>
            <a:pPr lvl="1" eaLnBrk="1" hangingPunct="1">
              <a:buClrTx/>
            </a:pPr>
            <a:r>
              <a:rPr lang="en-US" dirty="0" smtClean="0">
                <a:latin typeface="Arial" pitchFamily="34" charset="0"/>
                <a:cs typeface="Arial" pitchFamily="34" charset="0"/>
              </a:rPr>
              <a:t>Hypothesis</a:t>
            </a:r>
          </a:p>
          <a:p>
            <a:pPr lvl="2" eaLnBrk="1" hangingPunct="1">
              <a:buClrTx/>
            </a:pPr>
            <a:endParaRPr lang="en-US" sz="1000" dirty="0" smtClean="0">
              <a:latin typeface="Arial" pitchFamily="34" charset="0"/>
              <a:cs typeface="Arial" pitchFamily="34" charset="0"/>
            </a:endParaRPr>
          </a:p>
          <a:p>
            <a:pPr lvl="2" eaLnBrk="1" hangingPunct="1">
              <a:buClrTx/>
            </a:pPr>
            <a:endParaRPr lang="en-US" sz="1000" dirty="0" smtClean="0">
              <a:latin typeface="Arial" pitchFamily="34" charset="0"/>
              <a:cs typeface="Arial" pitchFamily="34" charset="0"/>
            </a:endParaRPr>
          </a:p>
          <a:p>
            <a:pPr lvl="2" eaLnBrk="1" hangingPunct="1">
              <a:buClrTx/>
            </a:pPr>
            <a:endParaRPr lang="en-US" sz="1000" dirty="0" smtClean="0">
              <a:latin typeface="Arial" pitchFamily="34" charset="0"/>
              <a:cs typeface="Arial" pitchFamily="34" charset="0"/>
            </a:endParaRPr>
          </a:p>
          <a:p>
            <a:pPr lvl="2" eaLnBrk="1" hangingPunct="1">
              <a:buClrTx/>
            </a:pPr>
            <a:endParaRPr lang="en-US" sz="1000" dirty="0" smtClean="0">
              <a:latin typeface="Arial" pitchFamily="34" charset="0"/>
              <a:cs typeface="Arial" pitchFamily="34" charset="0"/>
            </a:endParaRPr>
          </a:p>
          <a:p>
            <a:pPr lvl="2" eaLnBrk="1" hangingPunct="1">
              <a:buClrTx/>
            </a:pPr>
            <a:endParaRPr lang="en-US" sz="1000" dirty="0" smtClean="0">
              <a:latin typeface="Arial" pitchFamily="34" charset="0"/>
              <a:cs typeface="Arial" pitchFamily="34" charset="0"/>
            </a:endParaRPr>
          </a:p>
          <a:p>
            <a:pPr lvl="1" eaLnBrk="1" hangingPunct="1">
              <a:buClrTx/>
            </a:pPr>
            <a:r>
              <a:rPr lang="en-US" dirty="0" smtClean="0">
                <a:latin typeface="Arial" pitchFamily="34" charset="0"/>
                <a:cs typeface="Arial" pitchFamily="34" charset="0"/>
              </a:rPr>
              <a:t>Test statistic</a:t>
            </a:r>
          </a:p>
          <a:p>
            <a:pPr lvl="4" eaLnBrk="1" hangingPunct="1"/>
            <a:endParaRPr lang="en-US" dirty="0" smtClean="0"/>
          </a:p>
          <a:p>
            <a:pPr lvl="1" eaLnBrk="1" hangingPunct="1"/>
            <a:endParaRPr lang="en-US" dirty="0" smtClean="0"/>
          </a:p>
          <a:p>
            <a:pPr lvl="1" eaLnBrk="1" hangingPunct="1"/>
            <a:endParaRPr lang="en-US" dirty="0" smtClean="0"/>
          </a:p>
        </p:txBody>
      </p:sp>
      <p:sp>
        <p:nvSpPr>
          <p:cNvPr id="6" name="Title 1"/>
          <p:cNvSpPr>
            <a:spLocks noGrp="1"/>
          </p:cNvSpPr>
          <p:nvPr>
            <p:ph type="title"/>
          </p:nvPr>
        </p:nvSpPr>
        <p:spPr>
          <a:xfrm>
            <a:off x="457200" y="304800"/>
            <a:ext cx="7848600" cy="1143000"/>
          </a:xfrm>
        </p:spPr>
        <p:txBody>
          <a:bodyPr>
            <a:noAutofit/>
          </a:bodyPr>
          <a:lstStyle/>
          <a:p>
            <a:pPr eaLnBrk="1" fontAlgn="auto" hangingPunct="1">
              <a:spcAft>
                <a:spcPts val="0"/>
              </a:spcAft>
              <a:defRPr/>
            </a:pPr>
            <a:r>
              <a:rPr lang="en-US" sz="3600" b="1" dirty="0" smtClean="0">
                <a:latin typeface="Calibri" pitchFamily="34" charset="0"/>
                <a:cs typeface="Calibri" pitchFamily="34" charset="0"/>
              </a:rPr>
              <a:t>Common statistical tests-two sample paired t test</a:t>
            </a:r>
            <a:endParaRPr lang="en-US" sz="3600" b="1" dirty="0">
              <a:latin typeface="Calibri" pitchFamily="34" charset="0"/>
              <a:cs typeface="Calibri" pitchFamily="34" charset="0"/>
            </a:endParaRPr>
          </a:p>
        </p:txBody>
      </p:sp>
      <p:graphicFrame>
        <p:nvGraphicFramePr>
          <p:cNvPr id="6146" name="Object 14"/>
          <p:cNvGraphicFramePr>
            <a:graphicFrameLocks noChangeAspect="1"/>
          </p:cNvGraphicFramePr>
          <p:nvPr/>
        </p:nvGraphicFramePr>
        <p:xfrm>
          <a:off x="2286000" y="3489325"/>
          <a:ext cx="1295400" cy="819150"/>
        </p:xfrm>
        <a:graphic>
          <a:graphicData uri="http://schemas.openxmlformats.org/presentationml/2006/ole">
            <p:oleObj spid="_x0000_s6146" name="Equation" r:id="rId4" imgW="723600" imgH="457200" progId="">
              <p:embed/>
            </p:oleObj>
          </a:graphicData>
        </a:graphic>
      </p:graphicFrame>
      <p:grpSp>
        <p:nvGrpSpPr>
          <p:cNvPr id="6154" name="Group 10"/>
          <p:cNvGrpSpPr>
            <a:grpSpLocks/>
          </p:cNvGrpSpPr>
          <p:nvPr/>
        </p:nvGrpSpPr>
        <p:grpSpPr bwMode="auto">
          <a:xfrm>
            <a:off x="2057400" y="4752975"/>
            <a:ext cx="6364288" cy="1365250"/>
            <a:chOff x="1143000" y="4953000"/>
            <a:chExt cx="6364288" cy="1365250"/>
          </a:xfrm>
        </p:grpSpPr>
        <p:graphicFrame>
          <p:nvGraphicFramePr>
            <p:cNvPr id="6147" name="Object 3"/>
            <p:cNvGraphicFramePr>
              <a:graphicFrameLocks noChangeAspect="1"/>
            </p:cNvGraphicFramePr>
            <p:nvPr/>
          </p:nvGraphicFramePr>
          <p:xfrm>
            <a:off x="1143000" y="4953000"/>
            <a:ext cx="1947863" cy="1065213"/>
          </p:xfrm>
          <a:graphic>
            <a:graphicData uri="http://schemas.openxmlformats.org/presentationml/2006/ole">
              <p:oleObj spid="_x0000_s6147" name="Equation" r:id="rId5" imgW="1091880" imgH="596880" progId="">
                <p:embed/>
              </p:oleObj>
            </a:graphicData>
          </a:graphic>
        </p:graphicFrame>
        <p:grpSp>
          <p:nvGrpSpPr>
            <p:cNvPr id="6155" name="Group 14"/>
            <p:cNvGrpSpPr>
              <a:grpSpLocks/>
            </p:cNvGrpSpPr>
            <p:nvPr/>
          </p:nvGrpSpPr>
          <p:grpSpPr bwMode="auto">
            <a:xfrm>
              <a:off x="3397250" y="4964113"/>
              <a:ext cx="4110038" cy="1354137"/>
              <a:chOff x="3886200" y="5029200"/>
              <a:chExt cx="4110649" cy="1354297"/>
            </a:xfrm>
          </p:grpSpPr>
          <p:sp>
            <p:nvSpPr>
              <p:cNvPr id="6156" name="TextBox 6"/>
              <p:cNvSpPr txBox="1">
                <a:spLocks noChangeArrowheads="1"/>
              </p:cNvSpPr>
              <p:nvPr/>
            </p:nvSpPr>
            <p:spPr bwMode="auto">
              <a:xfrm>
                <a:off x="4038600" y="5029200"/>
                <a:ext cx="3958249" cy="1354297"/>
              </a:xfrm>
              <a:prstGeom prst="rect">
                <a:avLst/>
              </a:prstGeom>
              <a:noFill/>
              <a:ln w="9525">
                <a:noFill/>
                <a:miter lim="800000"/>
                <a:headEnd/>
                <a:tailEnd/>
              </a:ln>
            </p:spPr>
            <p:txBody>
              <a:bodyPr wrap="none">
                <a:spAutoFit/>
              </a:bodyPr>
              <a:lstStyle/>
              <a:p>
                <a:r>
                  <a:rPr lang="en-US" sz="1600"/>
                  <a:t>-- sample mean difference</a:t>
                </a:r>
              </a:p>
              <a:p>
                <a:endParaRPr lang="en-US" sz="600"/>
              </a:p>
              <a:p>
                <a:r>
                  <a:rPr lang="en-US" sz="1600"/>
                  <a:t>-- population mean difference</a:t>
                </a:r>
              </a:p>
              <a:p>
                <a:endParaRPr lang="en-US" sz="600"/>
              </a:p>
              <a:p>
                <a:r>
                  <a:rPr lang="en-US" sz="1600"/>
                  <a:t>-- sample standard deviation of difference</a:t>
                </a:r>
              </a:p>
              <a:p>
                <a:endParaRPr lang="en-US" sz="600"/>
              </a:p>
              <a:p>
                <a:r>
                  <a:rPr lang="en-US" sz="1600"/>
                  <a:t>-- number of pairs</a:t>
                </a:r>
              </a:p>
            </p:txBody>
          </p:sp>
          <p:graphicFrame>
            <p:nvGraphicFramePr>
              <p:cNvPr id="6148" name="Object 7"/>
              <p:cNvGraphicFramePr>
                <a:graphicFrameLocks noChangeAspect="1"/>
              </p:cNvGraphicFramePr>
              <p:nvPr/>
            </p:nvGraphicFramePr>
            <p:xfrm>
              <a:off x="3969113" y="5051450"/>
              <a:ext cx="184876" cy="285718"/>
            </p:xfrm>
            <a:graphic>
              <a:graphicData uri="http://schemas.openxmlformats.org/presentationml/2006/ole">
                <p:oleObj spid="_x0000_s6148" name="Equation" r:id="rId6" imgW="139680" imgH="215640" progId="">
                  <p:embed/>
                </p:oleObj>
              </a:graphicData>
            </a:graphic>
          </p:graphicFrame>
          <p:graphicFrame>
            <p:nvGraphicFramePr>
              <p:cNvPr id="6149" name="Object 8"/>
              <p:cNvGraphicFramePr>
                <a:graphicFrameLocks noChangeAspect="1"/>
              </p:cNvGraphicFramePr>
              <p:nvPr/>
            </p:nvGraphicFramePr>
            <p:xfrm>
              <a:off x="3910148" y="5396048"/>
              <a:ext cx="304800" cy="342900"/>
            </p:xfrm>
            <a:graphic>
              <a:graphicData uri="http://schemas.openxmlformats.org/presentationml/2006/ole">
                <p:oleObj spid="_x0000_s6149" name="Equation" r:id="rId7" imgW="203040" imgH="228600" progId="">
                  <p:embed/>
                </p:oleObj>
              </a:graphicData>
            </a:graphic>
          </p:graphicFrame>
          <p:graphicFrame>
            <p:nvGraphicFramePr>
              <p:cNvPr id="6150" name="Object 9"/>
              <p:cNvGraphicFramePr>
                <a:graphicFrameLocks noChangeAspect="1"/>
              </p:cNvGraphicFramePr>
              <p:nvPr/>
            </p:nvGraphicFramePr>
            <p:xfrm>
              <a:off x="3886200" y="5650021"/>
              <a:ext cx="249767" cy="345831"/>
            </p:xfrm>
            <a:graphic>
              <a:graphicData uri="http://schemas.openxmlformats.org/presentationml/2006/ole">
                <p:oleObj spid="_x0000_s6150" name="Equation" r:id="rId8" imgW="164880" imgH="228600" progId="">
                  <p:embed/>
                </p:oleObj>
              </a:graphicData>
            </a:graphic>
          </p:graphicFrame>
          <p:graphicFrame>
            <p:nvGraphicFramePr>
              <p:cNvPr id="6151" name="Object 10"/>
              <p:cNvGraphicFramePr>
                <a:graphicFrameLocks noChangeAspect="1"/>
              </p:cNvGraphicFramePr>
              <p:nvPr/>
            </p:nvGraphicFramePr>
            <p:xfrm>
              <a:off x="3936274" y="6122126"/>
              <a:ext cx="141515" cy="215537"/>
            </p:xfrm>
            <a:graphic>
              <a:graphicData uri="http://schemas.openxmlformats.org/presentationml/2006/ole">
                <p:oleObj spid="_x0000_s6151" name="Equation" r:id="rId9" imgW="126720" imgH="139680" progId="">
                  <p:embed/>
                </p:oleObj>
              </a:graphicData>
            </a:graphic>
          </p:graphicFrame>
        </p:grpSp>
      </p:grpSp>
    </p:spTree>
  </p:cSld>
  <p:clrMapOvr>
    <a:masterClrMapping/>
  </p:clrMapOvr>
  <p:transition advTm="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b="1" dirty="0" smtClean="0">
                <a:latin typeface="Calibri" pitchFamily="34" charset="0"/>
                <a:cs typeface="Calibri" pitchFamily="34" charset="0"/>
              </a:rPr>
              <a:t>Application of two sample paired t test in biology</a:t>
            </a:r>
            <a:endParaRPr lang="en-US" sz="3600" b="1" dirty="0">
              <a:latin typeface="Calibri" pitchFamily="34" charset="0"/>
              <a:cs typeface="Calibri" pitchFamily="34" charset="0"/>
            </a:endParaRPr>
          </a:p>
        </p:txBody>
      </p:sp>
      <p:pic>
        <p:nvPicPr>
          <p:cNvPr id="45059" name="Picture 10"/>
          <p:cNvPicPr>
            <a:picLocks noChangeAspect="1" noChangeArrowheads="1"/>
          </p:cNvPicPr>
          <p:nvPr/>
        </p:nvPicPr>
        <p:blipFill>
          <a:blip r:embed="rId3" cstate="print"/>
          <a:srcRect/>
          <a:stretch>
            <a:fillRect/>
          </a:stretch>
        </p:blipFill>
        <p:spPr bwMode="auto">
          <a:xfrm>
            <a:off x="2514600" y="1676400"/>
            <a:ext cx="4062413" cy="2362200"/>
          </a:xfrm>
          <a:prstGeom prst="rect">
            <a:avLst/>
          </a:prstGeom>
          <a:noFill/>
          <a:ln w="9525">
            <a:noFill/>
            <a:miter lim="800000"/>
            <a:headEnd/>
            <a:tailEnd/>
          </a:ln>
        </p:spPr>
      </p:pic>
      <p:pic>
        <p:nvPicPr>
          <p:cNvPr id="45060" name="Picture 10"/>
          <p:cNvPicPr>
            <a:picLocks noChangeAspect="1" noChangeArrowheads="1"/>
          </p:cNvPicPr>
          <p:nvPr/>
        </p:nvPicPr>
        <p:blipFill>
          <a:blip r:embed="rId4" cstate="print"/>
          <a:srcRect/>
          <a:stretch>
            <a:fillRect/>
          </a:stretch>
        </p:blipFill>
        <p:spPr bwMode="auto">
          <a:xfrm>
            <a:off x="2819400" y="4114800"/>
            <a:ext cx="3659188" cy="2362200"/>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1143000"/>
          </a:xfrm>
        </p:spPr>
        <p:txBody>
          <a:bodyPr/>
          <a:lstStyle/>
          <a:p>
            <a:pPr>
              <a:defRPr/>
            </a:pPr>
            <a:r>
              <a:rPr lang="en-US" sz="4000" b="1" dirty="0" smtClean="0">
                <a:latin typeface="Calibri" pitchFamily="34" charset="0"/>
                <a:cs typeface="Calibri" pitchFamily="34" charset="0"/>
              </a:rPr>
              <a:t>Example 2</a:t>
            </a:r>
            <a:endParaRPr lang="en-US" sz="4000" b="1" dirty="0">
              <a:latin typeface="Calibri" pitchFamily="34" charset="0"/>
              <a:cs typeface="Calibri" pitchFamily="34" charset="0"/>
            </a:endParaRPr>
          </a:p>
        </p:txBody>
      </p:sp>
      <p:graphicFrame>
        <p:nvGraphicFramePr>
          <p:cNvPr id="6" name="Table 5"/>
          <p:cNvGraphicFramePr>
            <a:graphicFrameLocks noGrp="1"/>
          </p:cNvGraphicFramePr>
          <p:nvPr/>
        </p:nvGraphicFramePr>
        <p:xfrm>
          <a:off x="711200" y="1905000"/>
          <a:ext cx="3174999" cy="3758382"/>
        </p:xfrm>
        <a:graphic>
          <a:graphicData uri="http://schemas.openxmlformats.org/drawingml/2006/table">
            <a:tbl>
              <a:tblPr/>
              <a:tblGrid>
                <a:gridCol w="754455"/>
                <a:gridCol w="754455"/>
                <a:gridCol w="754455"/>
                <a:gridCol w="911634"/>
              </a:tblGrid>
              <a:tr h="333554">
                <a:tc>
                  <a:txBody>
                    <a:bodyPr/>
                    <a:lstStyle/>
                    <a:p>
                      <a:pPr algn="ctr" fontAlgn="ctr"/>
                      <a:r>
                        <a:rPr lang="en-US" sz="1400" b="1" i="0" u="none" strike="noStrike" dirty="0" smtClean="0">
                          <a:solidFill>
                            <a:srgbClr val="000000"/>
                          </a:solidFill>
                          <a:latin typeface="Calibri"/>
                        </a:rPr>
                        <a:t>Patient  pair</a:t>
                      </a:r>
                      <a:endParaRPr lang="en-US" sz="1400" b="1" i="0" u="none" strike="noStrike" dirty="0">
                        <a:solidFill>
                          <a:srgbClr val="000000"/>
                        </a:solidFill>
                        <a:latin typeface="Calibri"/>
                      </a:endParaRP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1" i="0" u="none" strike="noStrike" dirty="0" err="1" smtClean="0">
                          <a:solidFill>
                            <a:srgbClr val="000000"/>
                          </a:solidFill>
                          <a:latin typeface="Calibri"/>
                        </a:rPr>
                        <a:t>GrpA</a:t>
                      </a:r>
                      <a:r>
                        <a:rPr lang="en-US" sz="1400" b="1" i="0" u="none" strike="noStrike" dirty="0" smtClean="0">
                          <a:solidFill>
                            <a:srgbClr val="000000"/>
                          </a:solidFill>
                          <a:latin typeface="Calibri"/>
                        </a:rPr>
                        <a:t>-Drug</a:t>
                      </a:r>
                      <a:endParaRPr lang="en-US" sz="1400" b="1"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1" i="0" u="none" strike="noStrike" dirty="0" err="1" smtClean="0">
                          <a:solidFill>
                            <a:srgbClr val="000000"/>
                          </a:solidFill>
                          <a:latin typeface="Calibri"/>
                        </a:rPr>
                        <a:t>GrpB</a:t>
                      </a:r>
                      <a:r>
                        <a:rPr lang="en-US" sz="1400" b="1" i="0" u="none" strike="noStrike" dirty="0" smtClean="0">
                          <a:solidFill>
                            <a:srgbClr val="000000"/>
                          </a:solidFill>
                          <a:latin typeface="Calibri"/>
                        </a:rPr>
                        <a:t>-Placebo</a:t>
                      </a:r>
                      <a:endParaRPr lang="en-US" sz="1400" b="1"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1" i="0" u="none" strike="noStrike" dirty="0">
                          <a:solidFill>
                            <a:srgbClr val="000000"/>
                          </a:solidFill>
                          <a:latin typeface="Calibri"/>
                        </a:rPr>
                        <a:t>Difference</a:t>
                      </a:r>
                    </a:p>
                  </a:txBody>
                  <a:tcPr marL="7620" marR="7620" marT="7620" marB="0" anchor="ctr">
                    <a:lnL w="63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276045">
                <a:tc>
                  <a:txBody>
                    <a:bodyPr/>
                    <a:lstStyle/>
                    <a:p>
                      <a:pPr algn="ctr" fontAlgn="ctr"/>
                      <a:r>
                        <a:rPr lang="en-US" sz="1400" b="0" i="0" u="none" strike="noStrike">
                          <a:solidFill>
                            <a:srgbClr val="000000"/>
                          </a:solidFill>
                          <a:latin typeface="Calibri"/>
                        </a:rPr>
                        <a:t>1</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7</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4</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3</a:t>
                      </a:r>
                    </a:p>
                  </a:txBody>
                  <a:tcPr marL="7620" marR="7620" marT="7620" marB="0" anchor="ctr">
                    <a:lnL w="63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276045">
                <a:tc>
                  <a:txBody>
                    <a:bodyPr/>
                    <a:lstStyle/>
                    <a:p>
                      <a:pPr algn="ctr" fontAlgn="ctr"/>
                      <a:r>
                        <a:rPr lang="en-US" sz="1400" b="0" i="0" u="none" strike="noStrike">
                          <a:solidFill>
                            <a:srgbClr val="000000"/>
                          </a:solidFill>
                          <a:latin typeface="Calibri"/>
                        </a:rPr>
                        <a:t>2</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5</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3</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a:t>
                      </a:r>
                    </a:p>
                  </a:txBody>
                  <a:tcPr marL="7620" marR="7620" marT="7620" marB="0" anchor="ctr">
                    <a:lnL w="63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276045">
                <a:tc>
                  <a:txBody>
                    <a:bodyPr/>
                    <a:lstStyle/>
                    <a:p>
                      <a:pPr algn="ctr" fontAlgn="ctr"/>
                      <a:r>
                        <a:rPr lang="en-US" sz="1400" b="0" i="0" u="none" strike="noStrike">
                          <a:solidFill>
                            <a:srgbClr val="000000"/>
                          </a:solidFill>
                          <a:latin typeface="Calibri"/>
                        </a:rPr>
                        <a:t>3</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2</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1</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1</a:t>
                      </a:r>
                    </a:p>
                  </a:txBody>
                  <a:tcPr marL="7620" marR="7620" marT="7620" marB="0" anchor="ctr">
                    <a:lnL w="63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276045">
                <a:tc>
                  <a:txBody>
                    <a:bodyPr/>
                    <a:lstStyle/>
                    <a:p>
                      <a:pPr algn="ctr" fontAlgn="ctr"/>
                      <a:r>
                        <a:rPr lang="en-US" sz="1400" b="0" i="0" u="none" strike="noStrike">
                          <a:solidFill>
                            <a:srgbClr val="000000"/>
                          </a:solidFill>
                          <a:latin typeface="Calibri"/>
                        </a:rPr>
                        <a:t>4</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8</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6</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a:t>
                      </a:r>
                    </a:p>
                  </a:txBody>
                  <a:tcPr marL="7620" marR="7620" marT="7620" marB="0" anchor="ctr">
                    <a:lnL w="63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276045">
                <a:tc>
                  <a:txBody>
                    <a:bodyPr/>
                    <a:lstStyle/>
                    <a:p>
                      <a:pPr algn="ctr" fontAlgn="ctr"/>
                      <a:r>
                        <a:rPr lang="en-US" sz="1400" b="0" i="0" u="none" strike="noStrike">
                          <a:solidFill>
                            <a:srgbClr val="000000"/>
                          </a:solidFill>
                          <a:latin typeface="Calibri"/>
                        </a:rPr>
                        <a:t>5</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3</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2</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1</a:t>
                      </a:r>
                    </a:p>
                  </a:txBody>
                  <a:tcPr marL="7620" marR="7620" marT="7620" marB="0" anchor="ctr">
                    <a:lnL w="63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276045">
                <a:tc>
                  <a:txBody>
                    <a:bodyPr/>
                    <a:lstStyle/>
                    <a:p>
                      <a:pPr algn="ctr" fontAlgn="ctr"/>
                      <a:r>
                        <a:rPr lang="en-US" sz="1400" b="0" i="0" u="none" strike="noStrike">
                          <a:solidFill>
                            <a:srgbClr val="000000"/>
                          </a:solidFill>
                          <a:latin typeface="Calibri"/>
                        </a:rPr>
                        <a:t>6</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4</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4</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0</a:t>
                      </a:r>
                    </a:p>
                  </a:txBody>
                  <a:tcPr marL="7620" marR="7620" marT="7620" marB="0" anchor="ctr">
                    <a:lnL w="63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276045">
                <a:tc>
                  <a:txBody>
                    <a:bodyPr/>
                    <a:lstStyle/>
                    <a:p>
                      <a:pPr algn="ctr" fontAlgn="ctr"/>
                      <a:r>
                        <a:rPr lang="en-US" sz="1400" b="0" i="0" u="none" strike="noStrike">
                          <a:solidFill>
                            <a:srgbClr val="000000"/>
                          </a:solidFill>
                          <a:latin typeface="Calibri"/>
                        </a:rPr>
                        <a:t>7</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10</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9</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1</a:t>
                      </a:r>
                    </a:p>
                  </a:txBody>
                  <a:tcPr marL="7620" marR="7620" marT="7620" marB="0" anchor="ctr">
                    <a:lnL w="63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276045">
                <a:tc>
                  <a:txBody>
                    <a:bodyPr/>
                    <a:lstStyle/>
                    <a:p>
                      <a:pPr algn="ctr" fontAlgn="ctr"/>
                      <a:r>
                        <a:rPr lang="en-US" sz="1400" b="0" i="0" u="none" strike="noStrike">
                          <a:solidFill>
                            <a:srgbClr val="000000"/>
                          </a:solidFill>
                          <a:latin typeface="Calibri"/>
                        </a:rPr>
                        <a:t>8</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7</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5</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2</a:t>
                      </a:r>
                    </a:p>
                  </a:txBody>
                  <a:tcPr marL="7620" marR="7620" marT="7620" marB="0" anchor="ctr">
                    <a:lnL w="63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276045">
                <a:tc>
                  <a:txBody>
                    <a:bodyPr/>
                    <a:lstStyle/>
                    <a:p>
                      <a:pPr algn="ctr" fontAlgn="ctr"/>
                      <a:r>
                        <a:rPr lang="en-US" sz="1400" b="0" i="0" u="none" strike="noStrike">
                          <a:solidFill>
                            <a:srgbClr val="000000"/>
                          </a:solidFill>
                          <a:latin typeface="Calibri"/>
                        </a:rPr>
                        <a:t>9</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4</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3</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1</a:t>
                      </a:r>
                    </a:p>
                  </a:txBody>
                  <a:tcPr marL="7620" marR="7620" marT="7620" marB="0" anchor="ctr">
                    <a:lnL w="63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276045">
                <a:tc>
                  <a:txBody>
                    <a:bodyPr/>
                    <a:lstStyle/>
                    <a:p>
                      <a:pPr algn="ctr" fontAlgn="ctr"/>
                      <a:r>
                        <a:rPr lang="en-US" sz="1400" b="0" i="0" u="none" strike="noStrike">
                          <a:solidFill>
                            <a:srgbClr val="000000"/>
                          </a:solidFill>
                          <a:latin typeface="Calibri"/>
                        </a:rPr>
                        <a:t>10</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9</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8</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1</a:t>
                      </a:r>
                    </a:p>
                  </a:txBody>
                  <a:tcPr marL="7620" marR="7620" marT="7620" marB="0" anchor="ctr">
                    <a:lnL w="63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276045">
                <a:tc>
                  <a:txBody>
                    <a:bodyPr/>
                    <a:lstStyle/>
                    <a:p>
                      <a:pPr algn="ctr" fontAlgn="ctr"/>
                      <a:r>
                        <a:rPr lang="en-US" sz="1400" b="1" i="0" u="none" strike="noStrike" dirty="0">
                          <a:solidFill>
                            <a:srgbClr val="000000"/>
                          </a:solidFill>
                          <a:latin typeface="Calibri"/>
                        </a:rPr>
                        <a:t>mean</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5.9</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4.5</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1.4</a:t>
                      </a:r>
                    </a:p>
                  </a:txBody>
                  <a:tcPr marL="7620" marR="7620" marT="7620" marB="0" anchor="ctr">
                    <a:lnL w="63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287547">
                <a:tc>
                  <a:txBody>
                    <a:bodyPr/>
                    <a:lstStyle/>
                    <a:p>
                      <a:pPr algn="ctr" fontAlgn="ctr"/>
                      <a:r>
                        <a:rPr lang="en-US" sz="1400" b="1" i="0" u="none" strike="noStrike" dirty="0">
                          <a:solidFill>
                            <a:srgbClr val="000000"/>
                          </a:solidFill>
                          <a:latin typeface="Calibri"/>
                        </a:rPr>
                        <a:t>STD</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2.69</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latin typeface="Calibri"/>
                        </a:rPr>
                        <a:t>2.55</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latin typeface="Calibri"/>
                        </a:rPr>
                        <a:t>0.84</a:t>
                      </a:r>
                    </a:p>
                  </a:txBody>
                  <a:tcPr marL="7620" marR="7620" marT="7620" marB="0" anchor="ctr">
                    <a:lnL w="63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155" name="TextBox 6"/>
          <p:cNvSpPr txBox="1">
            <a:spLocks noChangeArrowheads="1"/>
          </p:cNvSpPr>
          <p:nvPr/>
        </p:nvSpPr>
        <p:spPr bwMode="auto">
          <a:xfrm>
            <a:off x="536575" y="1143000"/>
            <a:ext cx="7507288" cy="369888"/>
          </a:xfrm>
          <a:prstGeom prst="rect">
            <a:avLst/>
          </a:prstGeom>
          <a:noFill/>
          <a:ln w="9525">
            <a:noFill/>
            <a:miter lim="800000"/>
            <a:headEnd/>
            <a:tailEnd/>
          </a:ln>
        </p:spPr>
        <p:txBody>
          <a:bodyPr wrap="none">
            <a:spAutoFit/>
          </a:bodyPr>
          <a:lstStyle/>
          <a:p>
            <a:r>
              <a:rPr lang="en-US" b="1"/>
              <a:t>H</a:t>
            </a:r>
            <a:r>
              <a:rPr lang="en-US" b="1" baseline="-25000"/>
              <a:t>0 </a:t>
            </a:r>
            <a:r>
              <a:rPr lang="en-US"/>
              <a:t>: there is no drug effect in the number of years’ remission from cancer</a:t>
            </a:r>
          </a:p>
        </p:txBody>
      </p:sp>
      <p:grpSp>
        <p:nvGrpSpPr>
          <p:cNvPr id="46156" name="Group 26"/>
          <p:cNvGrpSpPr>
            <a:grpSpLocks/>
          </p:cNvGrpSpPr>
          <p:nvPr/>
        </p:nvGrpSpPr>
        <p:grpSpPr bwMode="auto">
          <a:xfrm>
            <a:off x="4038600" y="2362200"/>
            <a:ext cx="4572000" cy="2743200"/>
            <a:chOff x="3657600" y="2362200"/>
            <a:chExt cx="4572000" cy="2743200"/>
          </a:xfrm>
        </p:grpSpPr>
        <p:graphicFrame>
          <p:nvGraphicFramePr>
            <p:cNvPr id="5" name="Chart 4"/>
            <p:cNvGraphicFramePr>
              <a:graphicFrameLocks/>
            </p:cNvGraphicFramePr>
            <p:nvPr/>
          </p:nvGraphicFramePr>
          <p:xfrm>
            <a:off x="3657600" y="2362200"/>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46158" name="Group 19"/>
            <p:cNvGrpSpPr>
              <a:grpSpLocks/>
            </p:cNvGrpSpPr>
            <p:nvPr/>
          </p:nvGrpSpPr>
          <p:grpSpPr bwMode="auto">
            <a:xfrm>
              <a:off x="4541518" y="2858584"/>
              <a:ext cx="87085" cy="1156063"/>
              <a:chOff x="3951515" y="5562600"/>
              <a:chExt cx="87085" cy="1156063"/>
            </a:xfrm>
          </p:grpSpPr>
          <p:cxnSp>
            <p:nvCxnSpPr>
              <p:cNvPr id="8" name="Straight Connector 7"/>
              <p:cNvCxnSpPr/>
              <p:nvPr/>
            </p:nvCxnSpPr>
            <p:spPr>
              <a:xfrm rot="5400000">
                <a:off x="3427960" y="6134604"/>
                <a:ext cx="1143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947" y="5563104"/>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51835" y="6718804"/>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159" name="Group 23"/>
            <p:cNvGrpSpPr>
              <a:grpSpLocks/>
            </p:cNvGrpSpPr>
            <p:nvPr/>
          </p:nvGrpSpPr>
          <p:grpSpPr bwMode="auto">
            <a:xfrm>
              <a:off x="5601789" y="3200400"/>
              <a:ext cx="50074" cy="1053737"/>
              <a:chOff x="2209800" y="5410200"/>
              <a:chExt cx="50074" cy="1053737"/>
            </a:xfrm>
          </p:grpSpPr>
          <p:cxnSp>
            <p:nvCxnSpPr>
              <p:cNvPr id="10" name="Straight Connector 9"/>
              <p:cNvCxnSpPr/>
              <p:nvPr/>
            </p:nvCxnSpPr>
            <p:spPr>
              <a:xfrm rot="5400000">
                <a:off x="1712617" y="5931694"/>
                <a:ext cx="10429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11886" y="5410200"/>
                <a:ext cx="47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210299" y="6464300"/>
                <a:ext cx="47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6160" name="Group 25"/>
            <p:cNvGrpSpPr>
              <a:grpSpLocks/>
            </p:cNvGrpSpPr>
            <p:nvPr/>
          </p:nvGrpSpPr>
          <p:grpSpPr bwMode="auto">
            <a:xfrm>
              <a:off x="6642463" y="4241074"/>
              <a:ext cx="76200" cy="317863"/>
              <a:chOff x="3466011" y="5715000"/>
              <a:chExt cx="76200" cy="317863"/>
            </a:xfrm>
          </p:grpSpPr>
          <p:cxnSp>
            <p:nvCxnSpPr>
              <p:cNvPr id="12" name="Straight Connector 11"/>
              <p:cNvCxnSpPr/>
              <p:nvPr/>
            </p:nvCxnSpPr>
            <p:spPr>
              <a:xfrm rot="5400000">
                <a:off x="3352936" y="5868126"/>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465648" y="6033226"/>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65648" y="5715726"/>
                <a:ext cx="76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advTm="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0893"/>
            <a:ext cx="7467600" cy="1143000"/>
          </a:xfrm>
          <a:prstGeom prst="rect">
            <a:avLst/>
          </a:prstGeom>
        </p:spPr>
        <p:txBody>
          <a:bodyPr vert="horz" anchor="b">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small" spc="0" normalizeH="0" baseline="0" noProof="0" dirty="0" smtClean="0">
                <a:ln>
                  <a:noFill/>
                </a:ln>
                <a:solidFill>
                  <a:schemeClr val="tx2"/>
                </a:solidFill>
                <a:effectLst/>
                <a:uLnTx/>
                <a:uFillTx/>
                <a:latin typeface="Calibri" pitchFamily="34" charset="0"/>
                <a:ea typeface="+mj-ea"/>
                <a:cs typeface="Calibri" pitchFamily="34" charset="0"/>
              </a:rPr>
              <a:t>Two sample t test-</a:t>
            </a:r>
            <a:r>
              <a:rPr kumimoji="0" lang="en-US" sz="3200" b="1" i="0" u="none" strike="noStrike" kern="1200" cap="small" spc="0" normalizeH="0" baseline="0" noProof="0" dirty="0" smtClean="0">
                <a:ln>
                  <a:noFill/>
                </a:ln>
                <a:solidFill>
                  <a:schemeClr val="tx2"/>
                </a:solidFill>
                <a:effectLst/>
                <a:uLnTx/>
                <a:uFillTx/>
                <a:latin typeface="Calibri" pitchFamily="34" charset="0"/>
                <a:ea typeface="+mj-ea"/>
                <a:cs typeface="Calibri" pitchFamily="34" charset="0"/>
              </a:rPr>
              <a:t>decision tree</a:t>
            </a:r>
            <a:endParaRPr kumimoji="0" lang="en-US" sz="3200" b="1" i="0" u="none" strike="noStrike" kern="1200" cap="small" spc="0" normalizeH="0" baseline="0" noProof="0" dirty="0">
              <a:ln>
                <a:noFill/>
              </a:ln>
              <a:solidFill>
                <a:schemeClr val="tx2"/>
              </a:solidFill>
              <a:effectLst/>
              <a:uLnTx/>
              <a:uFillTx/>
              <a:latin typeface="Calibri" pitchFamily="34" charset="0"/>
              <a:ea typeface="+mj-ea"/>
              <a:cs typeface="Calibri" pitchFamily="34" charset="0"/>
            </a:endParaRPr>
          </a:p>
        </p:txBody>
      </p:sp>
      <p:pic>
        <p:nvPicPr>
          <p:cNvPr id="114690" name="Picture 2"/>
          <p:cNvPicPr>
            <a:picLocks noChangeAspect="1" noChangeArrowheads="1"/>
          </p:cNvPicPr>
          <p:nvPr/>
        </p:nvPicPr>
        <p:blipFill>
          <a:blip r:embed="rId3" cstate="print"/>
          <a:srcRect/>
          <a:stretch>
            <a:fillRect/>
          </a:stretch>
        </p:blipFill>
        <p:spPr bwMode="auto">
          <a:xfrm>
            <a:off x="233363" y="1222738"/>
            <a:ext cx="8677275" cy="5257800"/>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475"/>
            <a:ext cx="7467600" cy="1143000"/>
          </a:xfrm>
        </p:spPr>
        <p:txBody>
          <a:bodyPr>
            <a:normAutofit/>
          </a:bodyPr>
          <a:lstStyle/>
          <a:p>
            <a:pPr>
              <a:defRPr/>
            </a:pPr>
            <a:r>
              <a:rPr lang="en-US" sz="3600" b="1" dirty="0" smtClean="0">
                <a:latin typeface="Calibri" pitchFamily="34" charset="0"/>
                <a:cs typeface="Calibri" pitchFamily="34" charset="0"/>
              </a:rPr>
              <a:t>Normality check-unpaired t test</a:t>
            </a:r>
            <a:endParaRPr lang="en-US" sz="3600" b="1" dirty="0">
              <a:latin typeface="Calibri" pitchFamily="34" charset="0"/>
              <a:cs typeface="Calibri" pitchFamily="34" charset="0"/>
            </a:endParaRPr>
          </a:p>
        </p:txBody>
      </p:sp>
      <p:pic>
        <p:nvPicPr>
          <p:cNvPr id="47107" name="Picture 4"/>
          <p:cNvPicPr>
            <a:picLocks noChangeAspect="1" noChangeArrowheads="1"/>
          </p:cNvPicPr>
          <p:nvPr/>
        </p:nvPicPr>
        <p:blipFill>
          <a:blip r:embed="rId3" cstate="print"/>
          <a:srcRect/>
          <a:stretch>
            <a:fillRect/>
          </a:stretch>
        </p:blipFill>
        <p:spPr bwMode="auto">
          <a:xfrm>
            <a:off x="838200" y="1143000"/>
            <a:ext cx="7021513" cy="5505450"/>
          </a:xfrm>
          <a:prstGeom prst="rect">
            <a:avLst/>
          </a:prstGeom>
          <a:noFill/>
          <a:ln w="9525">
            <a:noFill/>
            <a:miter lim="800000"/>
            <a:headEnd/>
            <a:tailEnd/>
          </a:ln>
        </p:spPr>
      </p:pic>
    </p:spTree>
  </p:cSld>
  <p:clrMapOvr>
    <a:masterClrMapping/>
  </p:clrMapOvr>
  <p:transition advTm="15"/>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p:cNvPicPr>
            <a:picLocks noChangeAspect="1" noChangeArrowheads="1"/>
          </p:cNvPicPr>
          <p:nvPr/>
        </p:nvPicPr>
        <p:blipFill>
          <a:blip r:embed="rId3" cstate="print"/>
          <a:srcRect/>
          <a:stretch>
            <a:fillRect/>
          </a:stretch>
        </p:blipFill>
        <p:spPr bwMode="auto">
          <a:xfrm>
            <a:off x="1120775" y="1524000"/>
            <a:ext cx="3048000" cy="3063875"/>
          </a:xfrm>
          <a:prstGeom prst="rect">
            <a:avLst/>
          </a:prstGeom>
          <a:noFill/>
          <a:ln w="9525">
            <a:noFill/>
            <a:miter lim="800000"/>
            <a:headEnd/>
            <a:tailEnd/>
          </a:ln>
        </p:spPr>
      </p:pic>
      <p:pic>
        <p:nvPicPr>
          <p:cNvPr id="48131" name="Picture 4"/>
          <p:cNvPicPr>
            <a:picLocks noChangeAspect="1" noChangeArrowheads="1"/>
          </p:cNvPicPr>
          <p:nvPr/>
        </p:nvPicPr>
        <p:blipFill>
          <a:blip r:embed="rId4" cstate="print"/>
          <a:srcRect/>
          <a:stretch>
            <a:fillRect/>
          </a:stretch>
        </p:blipFill>
        <p:spPr bwMode="auto">
          <a:xfrm>
            <a:off x="4765675" y="1447800"/>
            <a:ext cx="3171825" cy="3200400"/>
          </a:xfrm>
          <a:prstGeom prst="rect">
            <a:avLst/>
          </a:prstGeom>
          <a:noFill/>
          <a:ln w="9525">
            <a:noFill/>
            <a:miter lim="800000"/>
            <a:headEnd/>
            <a:tailEnd/>
          </a:ln>
        </p:spPr>
      </p:pic>
      <p:sp>
        <p:nvSpPr>
          <p:cNvPr id="7" name="Title 1"/>
          <p:cNvSpPr>
            <a:spLocks noGrp="1"/>
          </p:cNvSpPr>
          <p:nvPr>
            <p:ph type="title"/>
          </p:nvPr>
        </p:nvSpPr>
        <p:spPr>
          <a:xfrm>
            <a:off x="381000" y="-152400"/>
            <a:ext cx="7467600" cy="1143000"/>
          </a:xfrm>
        </p:spPr>
        <p:txBody>
          <a:bodyPr/>
          <a:lstStyle/>
          <a:p>
            <a:pPr>
              <a:defRPr/>
            </a:pPr>
            <a:r>
              <a:rPr lang="en-US" sz="3600" b="1" dirty="0" smtClean="0">
                <a:latin typeface="Calibri" pitchFamily="34" charset="0"/>
                <a:cs typeface="Calibri" pitchFamily="34" charset="0"/>
              </a:rPr>
              <a:t>Result-unpaired t test</a:t>
            </a:r>
            <a:endParaRPr lang="en-US" sz="3600" b="1" dirty="0">
              <a:latin typeface="Calibri" pitchFamily="34" charset="0"/>
              <a:cs typeface="Calibri" pitchFamily="34" charset="0"/>
            </a:endParaRPr>
          </a:p>
        </p:txBody>
      </p:sp>
      <p:graphicFrame>
        <p:nvGraphicFramePr>
          <p:cNvPr id="8" name="Table 7"/>
          <p:cNvGraphicFramePr>
            <a:graphicFrameLocks noGrp="1"/>
          </p:cNvGraphicFramePr>
          <p:nvPr/>
        </p:nvGraphicFramePr>
        <p:xfrm>
          <a:off x="1600200" y="4953000"/>
          <a:ext cx="6096000" cy="1112520"/>
        </p:xfrm>
        <a:graphic>
          <a:graphicData uri="http://schemas.openxmlformats.org/drawingml/2006/table">
            <a:tbl>
              <a:tblPr firstRow="1" bandRow="1">
                <a:tableStyleId>{2D5ABB26-0587-4C30-8999-92F81FD0307C}</a:tableStyleId>
              </a:tblPr>
              <a:tblGrid>
                <a:gridCol w="1644952"/>
                <a:gridCol w="2112856"/>
                <a:gridCol w="2338192"/>
              </a:tblGrid>
              <a:tr h="370840">
                <a:tc>
                  <a:txBody>
                    <a:bodyPr/>
                    <a:lstStyle/>
                    <a:p>
                      <a:pPr algn="ctr"/>
                      <a:r>
                        <a:rPr lang="en-US" b="1" dirty="0" smtClean="0">
                          <a:latin typeface="Calibri" pitchFamily="34" charset="0"/>
                          <a:cs typeface="Calibri" pitchFamily="34" charset="0"/>
                        </a:rPr>
                        <a:t>Group</a:t>
                      </a:r>
                      <a:endParaRPr lang="en-US"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Calibri" pitchFamily="34" charset="0"/>
                          <a:cs typeface="Calibri" pitchFamily="34" charset="0"/>
                        </a:rPr>
                        <a:t>Shapiro</a:t>
                      </a:r>
                      <a:r>
                        <a:rPr lang="en-US" b="1" baseline="0" dirty="0" smtClean="0">
                          <a:latin typeface="Calibri" pitchFamily="34" charset="0"/>
                          <a:cs typeface="Calibri" pitchFamily="34" charset="0"/>
                        </a:rPr>
                        <a:t>-</a:t>
                      </a:r>
                      <a:r>
                        <a:rPr lang="en-US" b="1" baseline="0" dirty="0" err="1" smtClean="0">
                          <a:latin typeface="Calibri" pitchFamily="34" charset="0"/>
                          <a:cs typeface="Calibri" pitchFamily="34" charset="0"/>
                        </a:rPr>
                        <a:t>wilk</a:t>
                      </a:r>
                      <a:r>
                        <a:rPr lang="en-US" b="1" baseline="0" dirty="0" smtClean="0">
                          <a:latin typeface="Calibri" pitchFamily="34" charset="0"/>
                          <a:cs typeface="Calibri" pitchFamily="34" charset="0"/>
                        </a:rPr>
                        <a:t> test</a:t>
                      </a:r>
                      <a:endParaRPr lang="en-US"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Calibri" pitchFamily="34" charset="0"/>
                          <a:cs typeface="Calibri" pitchFamily="34" charset="0"/>
                        </a:rPr>
                        <a:t>P value</a:t>
                      </a:r>
                      <a:endParaRPr lang="en-US"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latin typeface="Calibri" pitchFamily="34" charset="0"/>
                          <a:cs typeface="Calibri" pitchFamily="34" charset="0"/>
                        </a:rPr>
                        <a:t>Placebo</a:t>
                      </a:r>
                      <a:endParaRPr lang="en-US"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alibri" pitchFamily="34" charset="0"/>
                          <a:cs typeface="Calibri" pitchFamily="34" charset="0"/>
                        </a:rPr>
                        <a:t>0.95</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accent2">
                              <a:lumMod val="50000"/>
                            </a:schemeClr>
                          </a:solidFill>
                          <a:latin typeface="Calibri" pitchFamily="34" charset="0"/>
                          <a:cs typeface="Calibri" pitchFamily="34" charset="0"/>
                        </a:rPr>
                        <a:t>0.660 (not</a:t>
                      </a:r>
                      <a:r>
                        <a:rPr lang="en-US" baseline="0" dirty="0" smtClean="0">
                          <a:solidFill>
                            <a:schemeClr val="accent2">
                              <a:lumMod val="50000"/>
                            </a:schemeClr>
                          </a:solidFill>
                          <a:latin typeface="Calibri" pitchFamily="34" charset="0"/>
                          <a:cs typeface="Calibri" pitchFamily="34" charset="0"/>
                        </a:rPr>
                        <a:t> significant)</a:t>
                      </a:r>
                      <a:endParaRPr lang="en-US" dirty="0">
                        <a:solidFill>
                          <a:schemeClr val="accent2">
                            <a:lumMod val="50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latin typeface="Calibri" pitchFamily="34" charset="0"/>
                          <a:cs typeface="Calibri" pitchFamily="34" charset="0"/>
                        </a:rPr>
                        <a:t>Drug</a:t>
                      </a:r>
                      <a:endParaRPr lang="en-US"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latin typeface="Calibri" pitchFamily="34" charset="0"/>
                          <a:cs typeface="Calibri" pitchFamily="34" charset="0"/>
                        </a:rPr>
                        <a:t>0.95</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accent2">
                              <a:lumMod val="50000"/>
                            </a:schemeClr>
                          </a:solidFill>
                          <a:latin typeface="Calibri" pitchFamily="34" charset="0"/>
                          <a:cs typeface="Calibri" pitchFamily="34" charset="0"/>
                        </a:rPr>
                        <a:t>0.718 (not significant)</a:t>
                      </a:r>
                      <a:endParaRPr lang="en-US" dirty="0">
                        <a:solidFill>
                          <a:schemeClr val="accent2">
                            <a:lumMod val="50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advTm="764"/>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971" y="-274670"/>
            <a:ext cx="7467600" cy="1143000"/>
          </a:xfrm>
        </p:spPr>
        <p:txBody>
          <a:bodyPr>
            <a:normAutofit/>
          </a:bodyPr>
          <a:lstStyle/>
          <a:p>
            <a:r>
              <a:rPr lang="en-US" sz="3600" b="1" dirty="0" smtClean="0">
                <a:latin typeface="Calibri" pitchFamily="34" charset="0"/>
                <a:cs typeface="Calibri" pitchFamily="34" charset="0"/>
              </a:rPr>
              <a:t>Result-paired t test</a:t>
            </a:r>
            <a:endParaRPr lang="en-US" sz="3600" b="1" dirty="0">
              <a:latin typeface="Calibri" pitchFamily="34" charset="0"/>
              <a:cs typeface="Calibri" pitchFamily="34" charset="0"/>
            </a:endParaRPr>
          </a:p>
        </p:txBody>
      </p:sp>
      <p:pic>
        <p:nvPicPr>
          <p:cNvPr id="115714" name="Picture 2"/>
          <p:cNvPicPr>
            <a:picLocks noChangeAspect="1" noChangeArrowheads="1"/>
          </p:cNvPicPr>
          <p:nvPr/>
        </p:nvPicPr>
        <p:blipFill>
          <a:blip r:embed="rId3" cstate="print"/>
          <a:srcRect b="3271"/>
          <a:stretch>
            <a:fillRect/>
          </a:stretch>
        </p:blipFill>
        <p:spPr bwMode="auto">
          <a:xfrm>
            <a:off x="2133600" y="1524000"/>
            <a:ext cx="3581400" cy="3614871"/>
          </a:xfrm>
          <a:prstGeom prst="rect">
            <a:avLst/>
          </a:prstGeom>
          <a:noFill/>
          <a:ln w="9525">
            <a:noFill/>
            <a:miter lim="800000"/>
            <a:headEnd/>
            <a:tailEnd/>
          </a:ln>
        </p:spPr>
      </p:pic>
      <p:graphicFrame>
        <p:nvGraphicFramePr>
          <p:cNvPr id="5" name="Table 4"/>
          <p:cNvGraphicFramePr>
            <a:graphicFrameLocks noGrp="1"/>
          </p:cNvGraphicFramePr>
          <p:nvPr/>
        </p:nvGraphicFramePr>
        <p:xfrm>
          <a:off x="1708299" y="5482862"/>
          <a:ext cx="4451048" cy="741680"/>
        </p:xfrm>
        <a:graphic>
          <a:graphicData uri="http://schemas.openxmlformats.org/drawingml/2006/table">
            <a:tbl>
              <a:tblPr firstRow="1" bandRow="1">
                <a:tableStyleId>{2D5ABB26-0587-4C30-8999-92F81FD0307C}</a:tableStyleId>
              </a:tblPr>
              <a:tblGrid>
                <a:gridCol w="2112856"/>
                <a:gridCol w="2338192"/>
              </a:tblGrid>
              <a:tr h="370840">
                <a:tc>
                  <a:txBody>
                    <a:bodyPr/>
                    <a:lstStyle/>
                    <a:p>
                      <a:pPr algn="ctr"/>
                      <a:r>
                        <a:rPr lang="en-US" b="1" dirty="0" smtClean="0">
                          <a:latin typeface="Calibri" pitchFamily="34" charset="0"/>
                          <a:cs typeface="Calibri" pitchFamily="34" charset="0"/>
                        </a:rPr>
                        <a:t>Shapiro</a:t>
                      </a:r>
                      <a:r>
                        <a:rPr lang="en-US" b="1" baseline="0" dirty="0" smtClean="0">
                          <a:latin typeface="Calibri" pitchFamily="34" charset="0"/>
                          <a:cs typeface="Calibri" pitchFamily="34" charset="0"/>
                        </a:rPr>
                        <a:t>-</a:t>
                      </a:r>
                      <a:r>
                        <a:rPr lang="en-US" b="1" baseline="0" dirty="0" err="1" smtClean="0">
                          <a:latin typeface="Calibri" pitchFamily="34" charset="0"/>
                          <a:cs typeface="Calibri" pitchFamily="34" charset="0"/>
                        </a:rPr>
                        <a:t>wilk</a:t>
                      </a:r>
                      <a:r>
                        <a:rPr lang="en-US" b="1" baseline="0" dirty="0" smtClean="0">
                          <a:latin typeface="Calibri" pitchFamily="34" charset="0"/>
                          <a:cs typeface="Calibri" pitchFamily="34" charset="0"/>
                        </a:rPr>
                        <a:t> test</a:t>
                      </a:r>
                      <a:endParaRPr lang="en-US"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Calibri" pitchFamily="34" charset="0"/>
                          <a:cs typeface="Calibri" pitchFamily="34" charset="0"/>
                        </a:rPr>
                        <a:t>P value</a:t>
                      </a:r>
                      <a:endParaRPr lang="en-US"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dirty="0" smtClean="0">
                          <a:latin typeface="Calibri" pitchFamily="34" charset="0"/>
                          <a:cs typeface="Calibri" pitchFamily="34" charset="0"/>
                        </a:rPr>
                        <a:t>0.89</a:t>
                      </a:r>
                      <a:endParaRPr lang="en-US"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accent2">
                              <a:lumMod val="50000"/>
                            </a:schemeClr>
                          </a:solidFill>
                          <a:latin typeface="Calibri" pitchFamily="34" charset="0"/>
                          <a:cs typeface="Calibri" pitchFamily="34" charset="0"/>
                        </a:rPr>
                        <a:t>0.172 (not</a:t>
                      </a:r>
                      <a:r>
                        <a:rPr lang="en-US" baseline="0" dirty="0" smtClean="0">
                          <a:solidFill>
                            <a:schemeClr val="accent2">
                              <a:lumMod val="50000"/>
                            </a:schemeClr>
                          </a:solidFill>
                          <a:latin typeface="Calibri" pitchFamily="34" charset="0"/>
                          <a:cs typeface="Calibri" pitchFamily="34" charset="0"/>
                        </a:rPr>
                        <a:t> significant)</a:t>
                      </a:r>
                      <a:endParaRPr lang="en-US" dirty="0">
                        <a:solidFill>
                          <a:schemeClr val="accent2">
                            <a:lumMod val="50000"/>
                          </a:schemeClr>
                        </a:solidFill>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advTm="16"/>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3" y="-152400"/>
            <a:ext cx="8686800" cy="1143000"/>
          </a:xfrm>
        </p:spPr>
        <p:txBody>
          <a:bodyPr/>
          <a:lstStyle/>
          <a:p>
            <a:pPr>
              <a:defRPr/>
            </a:pPr>
            <a:r>
              <a:rPr lang="en-US" sz="3600" b="1" dirty="0" smtClean="0">
                <a:latin typeface="Calibri" pitchFamily="34" charset="0"/>
                <a:cs typeface="Calibri" pitchFamily="34" charset="0"/>
              </a:rPr>
              <a:t>Why statistics is important to biologists?</a:t>
            </a:r>
            <a:endParaRPr lang="en-US" sz="3600" b="1" dirty="0">
              <a:latin typeface="Calibri" pitchFamily="34" charset="0"/>
              <a:cs typeface="Calibri" pitchFamily="34" charset="0"/>
            </a:endParaRPr>
          </a:p>
        </p:txBody>
      </p:sp>
      <p:sp>
        <p:nvSpPr>
          <p:cNvPr id="20483" name="Content Placeholder 2"/>
          <p:cNvSpPr>
            <a:spLocks noGrp="1"/>
          </p:cNvSpPr>
          <p:nvPr>
            <p:ph sz="quarter" idx="1"/>
          </p:nvPr>
        </p:nvSpPr>
        <p:spPr>
          <a:xfrm>
            <a:off x="228600" y="1355725"/>
            <a:ext cx="8382000" cy="4873625"/>
          </a:xfrm>
        </p:spPr>
        <p:txBody>
          <a:bodyPr/>
          <a:lstStyle/>
          <a:p>
            <a:pPr>
              <a:buClrTx/>
              <a:buSzPct val="120000"/>
              <a:buFont typeface="Wingdings" pitchFamily="2" charset="2"/>
              <a:buChar char="§"/>
            </a:pPr>
            <a:r>
              <a:rPr lang="en-US" sz="2000" smtClean="0">
                <a:latin typeface="Arial" pitchFamily="34" charset="0"/>
                <a:cs typeface="Arial" pitchFamily="34" charset="0"/>
              </a:rPr>
              <a:t>Designing biological experiment needs statistics  such as sample size and power calculation</a:t>
            </a:r>
          </a:p>
          <a:p>
            <a:pPr>
              <a:buClrTx/>
              <a:buSzPct val="120000"/>
              <a:buFont typeface="Wingdings" pitchFamily="2" charset="2"/>
              <a:buChar char="§"/>
            </a:pPr>
            <a:endParaRPr lang="en-US" sz="2000" smtClean="0">
              <a:latin typeface="Arial" pitchFamily="34" charset="0"/>
              <a:cs typeface="Arial" pitchFamily="34" charset="0"/>
            </a:endParaRPr>
          </a:p>
          <a:p>
            <a:pPr>
              <a:buClrTx/>
              <a:buSzPct val="120000"/>
              <a:buFont typeface="Wingdings" pitchFamily="2" charset="2"/>
              <a:buChar char="§"/>
            </a:pPr>
            <a:endParaRPr lang="en-US" sz="2000" smtClean="0">
              <a:latin typeface="Arial" pitchFamily="34" charset="0"/>
              <a:cs typeface="Arial" pitchFamily="34" charset="0"/>
            </a:endParaRPr>
          </a:p>
          <a:p>
            <a:pPr>
              <a:buClrTx/>
              <a:buSzPct val="120000"/>
              <a:buFont typeface="Wingdings" pitchFamily="2" charset="2"/>
              <a:buChar char="§"/>
            </a:pPr>
            <a:endParaRPr lang="en-US" sz="2000" smtClean="0">
              <a:latin typeface="Arial" pitchFamily="34" charset="0"/>
              <a:cs typeface="Arial" pitchFamily="34" charset="0"/>
            </a:endParaRPr>
          </a:p>
          <a:p>
            <a:pPr>
              <a:buClrTx/>
              <a:buSzPct val="120000"/>
              <a:buFont typeface="Wingdings" pitchFamily="2" charset="2"/>
              <a:buChar char="§"/>
            </a:pPr>
            <a:endParaRPr lang="en-US" sz="1000" smtClean="0">
              <a:latin typeface="Arial" pitchFamily="34" charset="0"/>
              <a:cs typeface="Arial" pitchFamily="34" charset="0"/>
            </a:endParaRPr>
          </a:p>
          <a:p>
            <a:pPr>
              <a:buClrTx/>
              <a:buSzPct val="120000"/>
              <a:buFont typeface="Wingdings" pitchFamily="2" charset="2"/>
              <a:buChar char="§"/>
            </a:pPr>
            <a:r>
              <a:rPr lang="en-US" sz="2000" smtClean="0">
                <a:latin typeface="Arial" pitchFamily="34" charset="0"/>
                <a:cs typeface="Arial" pitchFamily="34" charset="0"/>
              </a:rPr>
              <a:t>Analyzing biological data i.e. microarray data, proteomics data,  biological sequence data, genetics data (SNPs), etc. needs statistics</a:t>
            </a:r>
          </a:p>
          <a:p>
            <a:pPr>
              <a:buClrTx/>
              <a:buSzPct val="120000"/>
              <a:buFont typeface="Wingdings" pitchFamily="2" charset="2"/>
              <a:buChar char="§"/>
            </a:pPr>
            <a:endParaRPr lang="en-US" sz="2000" smtClean="0">
              <a:latin typeface="Arial" pitchFamily="34" charset="0"/>
              <a:cs typeface="Arial" pitchFamily="34" charset="0"/>
            </a:endParaRPr>
          </a:p>
          <a:p>
            <a:pPr>
              <a:buClrTx/>
              <a:buSzPct val="120000"/>
              <a:buFont typeface="Wingdings" pitchFamily="2" charset="2"/>
              <a:buChar char="§"/>
            </a:pPr>
            <a:endParaRPr lang="en-US" sz="1000" smtClean="0">
              <a:latin typeface="Arial" pitchFamily="34" charset="0"/>
              <a:cs typeface="Arial" pitchFamily="34" charset="0"/>
            </a:endParaRPr>
          </a:p>
          <a:p>
            <a:pPr>
              <a:buClrTx/>
              <a:buSzPct val="120000"/>
              <a:buFont typeface="Wingdings" pitchFamily="2" charset="2"/>
              <a:buChar char="§"/>
            </a:pPr>
            <a:endParaRPr lang="en-US" sz="800" smtClean="0"/>
          </a:p>
          <a:p>
            <a:pPr lvl="1">
              <a:buClrTx/>
              <a:buSzPct val="120000"/>
              <a:buFont typeface="Wingdings" pitchFamily="2" charset="2"/>
              <a:buChar char="§"/>
            </a:pPr>
            <a:endParaRPr lang="en-US" sz="1800" smtClean="0"/>
          </a:p>
          <a:p>
            <a:pPr lvl="1">
              <a:buClrTx/>
              <a:buSzPct val="120000"/>
              <a:buFont typeface="Wingdings" pitchFamily="2" charset="2"/>
              <a:buChar char="§"/>
            </a:pPr>
            <a:endParaRPr lang="en-US" sz="1800" smtClean="0"/>
          </a:p>
          <a:p>
            <a:pPr>
              <a:buClrTx/>
              <a:buSzPct val="120000"/>
              <a:buFont typeface="Wingdings" pitchFamily="2" charset="2"/>
              <a:buChar char="§"/>
            </a:pPr>
            <a:r>
              <a:rPr lang="en-US" sz="2000" smtClean="0">
                <a:latin typeface="Arial" pitchFamily="34" charset="0"/>
                <a:cs typeface="Arial" pitchFamily="34" charset="0"/>
              </a:rPr>
              <a:t>Publications and grant applications need statistics</a:t>
            </a:r>
          </a:p>
          <a:p>
            <a:pPr>
              <a:buClrTx/>
              <a:buSzPct val="130000"/>
              <a:buFont typeface="Wingdings" pitchFamily="2" charset="2"/>
              <a:buChar char="§"/>
            </a:pPr>
            <a:endParaRPr lang="en-US" sz="1000" smtClean="0">
              <a:latin typeface="Arial" pitchFamily="34" charset="0"/>
              <a:cs typeface="Arial" pitchFamily="34" charset="0"/>
            </a:endParaRPr>
          </a:p>
          <a:p>
            <a:endParaRPr lang="en-US" smtClean="0"/>
          </a:p>
          <a:p>
            <a:endParaRPr lang="en-US" smtClean="0"/>
          </a:p>
          <a:p>
            <a:endParaRPr lang="en-US" smtClean="0"/>
          </a:p>
        </p:txBody>
      </p:sp>
      <p:grpSp>
        <p:nvGrpSpPr>
          <p:cNvPr id="20484" name="Group 16"/>
          <p:cNvGrpSpPr>
            <a:grpSpLocks/>
          </p:cNvGrpSpPr>
          <p:nvPr/>
        </p:nvGrpSpPr>
        <p:grpSpPr bwMode="auto">
          <a:xfrm>
            <a:off x="838200" y="2027238"/>
            <a:ext cx="6705600" cy="1249362"/>
            <a:chOff x="838200" y="2209800"/>
            <a:chExt cx="7312541" cy="1420436"/>
          </a:xfrm>
        </p:grpSpPr>
        <p:grpSp>
          <p:nvGrpSpPr>
            <p:cNvPr id="20492" name="Group 14"/>
            <p:cNvGrpSpPr>
              <a:grpSpLocks/>
            </p:cNvGrpSpPr>
            <p:nvPr/>
          </p:nvGrpSpPr>
          <p:grpSpPr bwMode="auto">
            <a:xfrm>
              <a:off x="838200" y="2286000"/>
              <a:ext cx="3593040" cy="1266048"/>
              <a:chOff x="4495800" y="2315352"/>
              <a:chExt cx="3593040" cy="1266048"/>
            </a:xfrm>
          </p:grpSpPr>
          <p:pic>
            <p:nvPicPr>
              <p:cNvPr id="20499" name="Picture 7"/>
              <p:cNvPicPr>
                <a:picLocks noChangeAspect="1" noChangeArrowheads="1"/>
              </p:cNvPicPr>
              <p:nvPr/>
            </p:nvPicPr>
            <p:blipFill>
              <a:blip r:embed="rId3" cstate="print"/>
              <a:srcRect l="9331" t="5882" r="6694" b="11765"/>
              <a:stretch>
                <a:fillRect/>
              </a:stretch>
            </p:blipFill>
            <p:spPr bwMode="auto">
              <a:xfrm>
                <a:off x="4495800" y="2362199"/>
                <a:ext cx="1524000" cy="1185333"/>
              </a:xfrm>
              <a:prstGeom prst="rect">
                <a:avLst/>
              </a:prstGeom>
              <a:noFill/>
              <a:ln w="9525">
                <a:noFill/>
                <a:miter lim="800000"/>
                <a:headEnd/>
                <a:tailEnd/>
              </a:ln>
            </p:spPr>
          </p:pic>
          <p:pic>
            <p:nvPicPr>
              <p:cNvPr id="20500" name="Picture 8"/>
              <p:cNvPicPr>
                <a:picLocks noChangeAspect="1" noChangeArrowheads="1"/>
              </p:cNvPicPr>
              <p:nvPr/>
            </p:nvPicPr>
            <p:blipFill>
              <a:blip r:embed="rId4" cstate="print"/>
              <a:srcRect l="9251" r="7484" b="11354"/>
              <a:stretch>
                <a:fillRect/>
              </a:stretch>
            </p:blipFill>
            <p:spPr bwMode="auto">
              <a:xfrm>
                <a:off x="6629400" y="2315352"/>
                <a:ext cx="1459440" cy="1266048"/>
              </a:xfrm>
              <a:prstGeom prst="rect">
                <a:avLst/>
              </a:prstGeom>
              <a:noFill/>
              <a:ln w="9525">
                <a:noFill/>
                <a:miter lim="800000"/>
                <a:headEnd/>
                <a:tailEnd/>
              </a:ln>
            </p:spPr>
          </p:pic>
          <p:sp>
            <p:nvSpPr>
              <p:cNvPr id="9" name="Right Arrow 8"/>
              <p:cNvSpPr/>
              <p:nvPr/>
            </p:nvSpPr>
            <p:spPr>
              <a:xfrm>
                <a:off x="6126580" y="2896126"/>
                <a:ext cx="380861" cy="15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0493" name="Group 12"/>
            <p:cNvGrpSpPr>
              <a:grpSpLocks/>
            </p:cNvGrpSpPr>
            <p:nvPr/>
          </p:nvGrpSpPr>
          <p:grpSpPr bwMode="auto">
            <a:xfrm>
              <a:off x="5334000" y="2209800"/>
              <a:ext cx="914400" cy="1420436"/>
              <a:chOff x="1905000" y="2362201"/>
              <a:chExt cx="914400" cy="1420436"/>
            </a:xfrm>
          </p:grpSpPr>
          <p:pic>
            <p:nvPicPr>
              <p:cNvPr id="20496" name="Picture 10" descr="http://www.australianfauna.com/images/pilligamouse.jpg"/>
              <p:cNvPicPr>
                <a:picLocks noChangeAspect="1" noChangeArrowheads="1"/>
              </p:cNvPicPr>
              <p:nvPr/>
            </p:nvPicPr>
            <p:blipFill>
              <a:blip r:embed="rId5" cstate="print"/>
              <a:srcRect/>
              <a:stretch>
                <a:fillRect/>
              </a:stretch>
            </p:blipFill>
            <p:spPr bwMode="auto">
              <a:xfrm rot="10800000" flipV="1">
                <a:off x="1905000" y="2362201"/>
                <a:ext cx="914400" cy="521277"/>
              </a:xfrm>
              <a:prstGeom prst="rect">
                <a:avLst/>
              </a:prstGeom>
              <a:noFill/>
              <a:ln w="9525">
                <a:noFill/>
                <a:miter lim="800000"/>
                <a:headEnd/>
                <a:tailEnd/>
              </a:ln>
            </p:spPr>
          </p:pic>
          <p:pic>
            <p:nvPicPr>
              <p:cNvPr id="20497" name="Picture 10" descr="http://www.australianfauna.com/images/pilligamouse.jpg"/>
              <p:cNvPicPr>
                <a:picLocks noChangeAspect="1" noChangeArrowheads="1"/>
              </p:cNvPicPr>
              <p:nvPr/>
            </p:nvPicPr>
            <p:blipFill>
              <a:blip r:embed="rId5" cstate="print"/>
              <a:srcRect/>
              <a:stretch>
                <a:fillRect/>
              </a:stretch>
            </p:blipFill>
            <p:spPr bwMode="auto">
              <a:xfrm rot="10800000" flipV="1">
                <a:off x="1905000" y="2819400"/>
                <a:ext cx="914400" cy="521277"/>
              </a:xfrm>
              <a:prstGeom prst="rect">
                <a:avLst/>
              </a:prstGeom>
              <a:noFill/>
              <a:ln w="9525">
                <a:noFill/>
                <a:miter lim="800000"/>
                <a:headEnd/>
                <a:tailEnd/>
              </a:ln>
            </p:spPr>
          </p:pic>
          <p:pic>
            <p:nvPicPr>
              <p:cNvPr id="20498" name="Picture 11" descr="http://www.australianfauna.com/images/pilligamouse.jpg"/>
              <p:cNvPicPr>
                <a:picLocks noChangeAspect="1" noChangeArrowheads="1"/>
              </p:cNvPicPr>
              <p:nvPr/>
            </p:nvPicPr>
            <p:blipFill>
              <a:blip r:embed="rId5" cstate="print"/>
              <a:srcRect/>
              <a:stretch>
                <a:fillRect/>
              </a:stretch>
            </p:blipFill>
            <p:spPr bwMode="auto">
              <a:xfrm rot="10800000" flipV="1">
                <a:off x="1905000" y="3261360"/>
                <a:ext cx="914400" cy="521277"/>
              </a:xfrm>
              <a:prstGeom prst="rect">
                <a:avLst/>
              </a:prstGeom>
              <a:noFill/>
              <a:ln w="9525">
                <a:noFill/>
                <a:miter lim="800000"/>
                <a:headEnd/>
                <a:tailEnd/>
              </a:ln>
            </p:spPr>
          </p:pic>
        </p:grpSp>
        <p:sp>
          <p:nvSpPr>
            <p:cNvPr id="20494" name="TextBox 13"/>
            <p:cNvSpPr txBox="1">
              <a:spLocks noChangeArrowheads="1"/>
            </p:cNvSpPr>
            <p:nvPr/>
          </p:nvSpPr>
          <p:spPr bwMode="auto">
            <a:xfrm>
              <a:off x="6324600" y="2667000"/>
              <a:ext cx="1826141" cy="369332"/>
            </a:xfrm>
            <a:prstGeom prst="rect">
              <a:avLst/>
            </a:prstGeom>
            <a:noFill/>
            <a:ln w="9525">
              <a:noFill/>
              <a:miter lim="800000"/>
              <a:headEnd/>
              <a:tailEnd/>
            </a:ln>
          </p:spPr>
          <p:txBody>
            <a:bodyPr wrap="none">
              <a:spAutoFit/>
            </a:bodyPr>
            <a:lstStyle/>
            <a:p>
              <a:r>
                <a:rPr lang="en-US" b="1"/>
                <a:t>How many ???</a:t>
              </a:r>
            </a:p>
          </p:txBody>
        </p:sp>
        <p:sp>
          <p:nvSpPr>
            <p:cNvPr id="16" name="Right Arrow 15"/>
            <p:cNvSpPr/>
            <p:nvPr/>
          </p:nvSpPr>
          <p:spPr>
            <a:xfrm>
              <a:off x="4648547" y="2895652"/>
              <a:ext cx="457034" cy="1516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0485" name="Group 24"/>
          <p:cNvGrpSpPr>
            <a:grpSpLocks/>
          </p:cNvGrpSpPr>
          <p:nvPr/>
        </p:nvGrpSpPr>
        <p:grpSpPr bwMode="auto">
          <a:xfrm>
            <a:off x="3992563" y="4267200"/>
            <a:ext cx="4319587" cy="1143000"/>
            <a:chOff x="838200" y="4114801"/>
            <a:chExt cx="4318873" cy="1142999"/>
          </a:xfrm>
        </p:grpSpPr>
        <p:pic>
          <p:nvPicPr>
            <p:cNvPr id="20489" name="Picture 15"/>
            <p:cNvPicPr>
              <a:picLocks noChangeAspect="1" noChangeArrowheads="1"/>
            </p:cNvPicPr>
            <p:nvPr/>
          </p:nvPicPr>
          <p:blipFill>
            <a:blip r:embed="rId6" cstate="print"/>
            <a:srcRect/>
            <a:stretch>
              <a:fillRect/>
            </a:stretch>
          </p:blipFill>
          <p:spPr bwMode="auto">
            <a:xfrm>
              <a:off x="838200" y="4114801"/>
              <a:ext cx="2661395" cy="1142999"/>
            </a:xfrm>
            <a:prstGeom prst="rect">
              <a:avLst/>
            </a:prstGeom>
            <a:noFill/>
            <a:ln w="9525">
              <a:noFill/>
              <a:miter lim="800000"/>
              <a:headEnd/>
              <a:tailEnd/>
            </a:ln>
          </p:spPr>
        </p:pic>
        <p:sp>
          <p:nvSpPr>
            <p:cNvPr id="23" name="Right Arrow 22"/>
            <p:cNvSpPr/>
            <p:nvPr/>
          </p:nvSpPr>
          <p:spPr>
            <a:xfrm>
              <a:off x="3504759" y="4648201"/>
              <a:ext cx="609499"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91" name="TextBox 23"/>
            <p:cNvSpPr txBox="1">
              <a:spLocks noChangeArrowheads="1"/>
            </p:cNvSpPr>
            <p:nvPr/>
          </p:nvSpPr>
          <p:spPr bwMode="auto">
            <a:xfrm>
              <a:off x="4114800" y="4541520"/>
              <a:ext cx="1042273" cy="369332"/>
            </a:xfrm>
            <a:prstGeom prst="rect">
              <a:avLst/>
            </a:prstGeom>
            <a:noFill/>
            <a:ln w="9525">
              <a:noFill/>
              <a:miter lim="800000"/>
              <a:headEnd/>
              <a:tailEnd/>
            </a:ln>
          </p:spPr>
          <p:txBody>
            <a:bodyPr wrap="none">
              <a:spAutoFit/>
            </a:bodyPr>
            <a:lstStyle/>
            <a:p>
              <a:r>
                <a:rPr lang="en-US" b="1"/>
                <a:t>Diseas</a:t>
              </a:r>
              <a:r>
                <a:rPr lang="en-US" sz="1600" b="1"/>
                <a:t>e</a:t>
              </a:r>
            </a:p>
          </p:txBody>
        </p:sp>
      </p:grpSp>
      <p:pic>
        <p:nvPicPr>
          <p:cNvPr id="20486" name="Picture 17" descr="http://www.imbb.forth.gr/people/poirazi/images/1_page/GExpression/microarray3.png"/>
          <p:cNvPicPr>
            <a:picLocks noChangeAspect="1" noChangeArrowheads="1"/>
          </p:cNvPicPr>
          <p:nvPr/>
        </p:nvPicPr>
        <p:blipFill>
          <a:blip r:embed="rId7" cstate="print"/>
          <a:srcRect/>
          <a:stretch>
            <a:fillRect/>
          </a:stretch>
        </p:blipFill>
        <p:spPr bwMode="auto">
          <a:xfrm>
            <a:off x="854075" y="4114800"/>
            <a:ext cx="1371600" cy="1379538"/>
          </a:xfrm>
          <a:prstGeom prst="rect">
            <a:avLst/>
          </a:prstGeom>
          <a:noFill/>
          <a:ln w="9525">
            <a:noFill/>
            <a:miter lim="800000"/>
            <a:headEnd/>
            <a:tailEnd/>
          </a:ln>
        </p:spPr>
      </p:pic>
      <p:sp>
        <p:nvSpPr>
          <p:cNvPr id="27" name="Right Arrow 26"/>
          <p:cNvSpPr/>
          <p:nvPr/>
        </p:nvSpPr>
        <p:spPr>
          <a:xfrm>
            <a:off x="2286000" y="4724400"/>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488" name="TextBox 27"/>
          <p:cNvSpPr txBox="1">
            <a:spLocks noChangeArrowheads="1"/>
          </p:cNvSpPr>
          <p:nvPr/>
        </p:nvSpPr>
        <p:spPr bwMode="auto">
          <a:xfrm>
            <a:off x="2941638" y="4632325"/>
            <a:ext cx="812800" cy="369888"/>
          </a:xfrm>
          <a:prstGeom prst="rect">
            <a:avLst/>
          </a:prstGeom>
          <a:noFill/>
          <a:ln w="9525">
            <a:noFill/>
            <a:miter lim="800000"/>
            <a:headEnd/>
            <a:tailEnd/>
          </a:ln>
        </p:spPr>
        <p:txBody>
          <a:bodyPr wrap="none">
            <a:spAutoFit/>
          </a:bodyPr>
          <a:lstStyle/>
          <a:p>
            <a:r>
              <a:rPr lang="en-US" b="1"/>
              <a:t>DEGs</a:t>
            </a:r>
          </a:p>
        </p:txBody>
      </p:sp>
    </p:spTree>
  </p:cSld>
  <p:clrMapOvr>
    <a:masterClrMapping/>
  </p:clrMapOvr>
  <p:transition advTm="47"/>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117475"/>
            <a:ext cx="7467600" cy="1143000"/>
          </a:xfrm>
        </p:spPr>
        <p:txBody>
          <a:bodyPr/>
          <a:lstStyle/>
          <a:p>
            <a:pPr>
              <a:defRPr/>
            </a:pPr>
            <a:r>
              <a:rPr lang="en-US" sz="3600" b="1" dirty="0" smtClean="0">
                <a:latin typeface="Calibri" pitchFamily="34" charset="0"/>
                <a:cs typeface="Calibri" pitchFamily="34" charset="0"/>
              </a:rPr>
              <a:t>Equal variance check</a:t>
            </a:r>
            <a:endParaRPr lang="en-US" sz="3600" b="1" dirty="0">
              <a:latin typeface="Calibri" pitchFamily="34" charset="0"/>
              <a:cs typeface="Calibri" pitchFamily="34" charset="0"/>
            </a:endParaRPr>
          </a:p>
        </p:txBody>
      </p:sp>
      <p:pic>
        <p:nvPicPr>
          <p:cNvPr id="49155" name="Picture 3"/>
          <p:cNvPicPr>
            <a:picLocks noChangeAspect="1" noChangeArrowheads="1"/>
          </p:cNvPicPr>
          <p:nvPr/>
        </p:nvPicPr>
        <p:blipFill>
          <a:blip r:embed="rId3" cstate="print"/>
          <a:srcRect/>
          <a:stretch>
            <a:fillRect/>
          </a:stretch>
        </p:blipFill>
        <p:spPr bwMode="auto">
          <a:xfrm>
            <a:off x="762000" y="1219200"/>
            <a:ext cx="5867400" cy="4454525"/>
          </a:xfrm>
          <a:prstGeom prst="rect">
            <a:avLst/>
          </a:prstGeom>
          <a:noFill/>
          <a:ln w="9525">
            <a:noFill/>
            <a:miter lim="800000"/>
            <a:headEnd/>
            <a:tailEnd/>
          </a:ln>
        </p:spPr>
      </p:pic>
      <p:pic>
        <p:nvPicPr>
          <p:cNvPr id="49156" name="Picture 2"/>
          <p:cNvPicPr>
            <a:picLocks noChangeAspect="1" noChangeArrowheads="1"/>
          </p:cNvPicPr>
          <p:nvPr/>
        </p:nvPicPr>
        <p:blipFill>
          <a:blip r:embed="rId4" cstate="print"/>
          <a:srcRect/>
          <a:stretch>
            <a:fillRect/>
          </a:stretch>
        </p:blipFill>
        <p:spPr bwMode="auto">
          <a:xfrm>
            <a:off x="4572000" y="4191000"/>
            <a:ext cx="3705225" cy="2486025"/>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7467600" cy="1143000"/>
          </a:xfrm>
        </p:spPr>
        <p:txBody>
          <a:bodyPr/>
          <a:lstStyle/>
          <a:p>
            <a:pPr>
              <a:defRPr/>
            </a:pPr>
            <a:r>
              <a:rPr lang="en-US" sz="4000" b="1" dirty="0" smtClean="0">
                <a:latin typeface="Calibri" pitchFamily="34" charset="0"/>
                <a:cs typeface="Calibri" pitchFamily="34" charset="0"/>
              </a:rPr>
              <a:t>Equal variance check</a:t>
            </a:r>
            <a:endParaRPr lang="en-US" sz="4000" b="1" dirty="0">
              <a:latin typeface="Calibri" pitchFamily="34" charset="0"/>
              <a:cs typeface="Calibri" pitchFamily="34" charset="0"/>
            </a:endParaRPr>
          </a:p>
        </p:txBody>
      </p:sp>
      <p:pic>
        <p:nvPicPr>
          <p:cNvPr id="50179" name="Picture 2"/>
          <p:cNvPicPr>
            <a:picLocks noChangeAspect="1" noChangeArrowheads="1"/>
          </p:cNvPicPr>
          <p:nvPr/>
        </p:nvPicPr>
        <p:blipFill>
          <a:blip r:embed="rId3" cstate="print"/>
          <a:srcRect/>
          <a:stretch>
            <a:fillRect/>
          </a:stretch>
        </p:blipFill>
        <p:spPr bwMode="auto">
          <a:xfrm>
            <a:off x="838200" y="1447800"/>
            <a:ext cx="6435725" cy="3733800"/>
          </a:xfrm>
          <a:prstGeom prst="rect">
            <a:avLst/>
          </a:prstGeom>
          <a:noFill/>
          <a:ln w="9525">
            <a:noFill/>
            <a:miter lim="800000"/>
            <a:headEnd/>
            <a:tailEnd/>
          </a:ln>
        </p:spPr>
      </p:pic>
      <p:sp>
        <p:nvSpPr>
          <p:cNvPr id="50180" name="TextBox 5"/>
          <p:cNvSpPr txBox="1">
            <a:spLocks noChangeArrowheads="1"/>
          </p:cNvSpPr>
          <p:nvPr/>
        </p:nvSpPr>
        <p:spPr bwMode="auto">
          <a:xfrm>
            <a:off x="457200" y="5410200"/>
            <a:ext cx="8077200" cy="584200"/>
          </a:xfrm>
          <a:prstGeom prst="rect">
            <a:avLst/>
          </a:prstGeom>
          <a:noFill/>
          <a:ln w="9525">
            <a:noFill/>
            <a:miter lim="800000"/>
            <a:headEnd/>
            <a:tailEnd/>
          </a:ln>
        </p:spPr>
        <p:txBody>
          <a:bodyPr>
            <a:spAutoFit/>
          </a:bodyPr>
          <a:lstStyle/>
          <a:p>
            <a:r>
              <a:rPr lang="en-US" sz="1600" b="1"/>
              <a:t>P-value=0.8796 is not significant, which indicates the variances of the two groups are similar</a:t>
            </a:r>
          </a:p>
        </p:txBody>
      </p:sp>
    </p:spTree>
  </p:cSld>
  <p:clrMapOvr>
    <a:masterClrMapping/>
  </p:clrMapOvr>
  <p:transition advTm="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388"/>
            <a:ext cx="7467600" cy="1143001"/>
          </a:xfrm>
        </p:spPr>
        <p:txBody>
          <a:bodyPr>
            <a:noAutofit/>
          </a:bodyPr>
          <a:lstStyle/>
          <a:p>
            <a:pPr>
              <a:defRPr/>
            </a:pPr>
            <a:r>
              <a:rPr lang="en-US" sz="3600" b="1" dirty="0" smtClean="0">
                <a:latin typeface="Calibri" pitchFamily="34" charset="0"/>
                <a:cs typeface="Calibri" pitchFamily="34" charset="0"/>
              </a:rPr>
              <a:t>Two sample unpaired t test</a:t>
            </a:r>
            <a:endParaRPr lang="en-US" sz="3600" b="1" dirty="0">
              <a:latin typeface="Calibri" pitchFamily="34" charset="0"/>
              <a:cs typeface="Calibri" pitchFamily="34" charset="0"/>
            </a:endParaRPr>
          </a:p>
        </p:txBody>
      </p:sp>
      <p:pic>
        <p:nvPicPr>
          <p:cNvPr id="51203" name="Picture 3"/>
          <p:cNvPicPr>
            <a:picLocks noChangeAspect="1" noChangeArrowheads="1"/>
          </p:cNvPicPr>
          <p:nvPr/>
        </p:nvPicPr>
        <p:blipFill>
          <a:blip r:embed="rId3" cstate="print"/>
          <a:srcRect/>
          <a:stretch>
            <a:fillRect/>
          </a:stretch>
        </p:blipFill>
        <p:spPr bwMode="auto">
          <a:xfrm>
            <a:off x="381000" y="1295400"/>
            <a:ext cx="7620000" cy="5273675"/>
          </a:xfrm>
          <a:prstGeom prst="rect">
            <a:avLst/>
          </a:prstGeom>
          <a:noFill/>
          <a:ln w="9525">
            <a:noFill/>
            <a:miter lim="800000"/>
            <a:headEnd/>
            <a:tailEnd/>
          </a:ln>
        </p:spPr>
      </p:pic>
    </p:spTree>
  </p:cSld>
  <p:clrMapOvr>
    <a:masterClrMapping/>
  </p:clrMapOvr>
  <p:transition advTm="16"/>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pPr>
              <a:defRPr/>
            </a:pPr>
            <a:r>
              <a:rPr lang="en-US" sz="3600" b="1" dirty="0" smtClean="0">
                <a:latin typeface="Calibri" pitchFamily="34" charset="0"/>
                <a:cs typeface="Calibri" pitchFamily="34" charset="0"/>
              </a:rPr>
              <a:t>Two sample paired t test </a:t>
            </a:r>
            <a:endParaRPr lang="en-US" sz="3600" b="1" dirty="0">
              <a:latin typeface="Calibri" pitchFamily="34" charset="0"/>
              <a:cs typeface="Calibri" pitchFamily="34" charset="0"/>
            </a:endParaRPr>
          </a:p>
        </p:txBody>
      </p:sp>
      <p:pic>
        <p:nvPicPr>
          <p:cNvPr id="52227" name="Picture 2"/>
          <p:cNvPicPr>
            <a:picLocks noChangeAspect="1" noChangeArrowheads="1"/>
          </p:cNvPicPr>
          <p:nvPr/>
        </p:nvPicPr>
        <p:blipFill>
          <a:blip r:embed="rId3" cstate="print"/>
          <a:srcRect/>
          <a:stretch>
            <a:fillRect/>
          </a:stretch>
        </p:blipFill>
        <p:spPr bwMode="auto">
          <a:xfrm>
            <a:off x="304800" y="1219200"/>
            <a:ext cx="8382000" cy="5146675"/>
          </a:xfrm>
          <a:prstGeom prst="rect">
            <a:avLst/>
          </a:prstGeom>
          <a:noFill/>
          <a:ln w="9525">
            <a:noFill/>
            <a:miter lim="800000"/>
            <a:headEnd/>
            <a:tailEnd/>
          </a:ln>
        </p:spPr>
      </p:pic>
    </p:spTree>
  </p:cSld>
  <p:clrMapOvr>
    <a:masterClrMapping/>
  </p:clrMapOvr>
  <p:transition advTm="15"/>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275"/>
            <a:ext cx="7467600" cy="1143000"/>
          </a:xfrm>
        </p:spPr>
        <p:txBody>
          <a:bodyPr>
            <a:noAutofit/>
          </a:bodyPr>
          <a:lstStyle/>
          <a:p>
            <a:pPr>
              <a:defRPr/>
            </a:pPr>
            <a:r>
              <a:rPr lang="en-US" sz="3600" b="1" dirty="0" smtClean="0">
                <a:latin typeface="Calibri" pitchFamily="34" charset="0"/>
                <a:cs typeface="Calibri" pitchFamily="34" charset="0"/>
              </a:rPr>
              <a:t>Two sample unpaired t test and paired t test </a:t>
            </a:r>
            <a:endParaRPr lang="en-US" sz="3600" b="1" dirty="0">
              <a:latin typeface="Calibri" pitchFamily="34" charset="0"/>
              <a:cs typeface="Calibri" pitchFamily="34" charset="0"/>
            </a:endParaRPr>
          </a:p>
        </p:txBody>
      </p:sp>
      <p:graphicFrame>
        <p:nvGraphicFramePr>
          <p:cNvPr id="4" name="Table 3"/>
          <p:cNvGraphicFramePr>
            <a:graphicFrameLocks noGrp="1"/>
          </p:cNvGraphicFramePr>
          <p:nvPr/>
        </p:nvGraphicFramePr>
        <p:xfrm>
          <a:off x="1142999" y="1828800"/>
          <a:ext cx="6476999" cy="2590799"/>
        </p:xfrm>
        <a:graphic>
          <a:graphicData uri="http://schemas.openxmlformats.org/drawingml/2006/table">
            <a:tbl>
              <a:tblPr/>
              <a:tblGrid>
                <a:gridCol w="1600200"/>
                <a:gridCol w="1219200"/>
                <a:gridCol w="814040"/>
                <a:gridCol w="1974695"/>
                <a:gridCol w="868864"/>
              </a:tblGrid>
              <a:tr h="851770">
                <a:tc>
                  <a:txBody>
                    <a:bodyPr/>
                    <a:lstStyle/>
                    <a:p>
                      <a:pPr algn="ctr" fontAlgn="b"/>
                      <a:r>
                        <a:rPr lang="en-US" sz="2000" b="1" i="0" u="none" strike="noStrike" dirty="0" smtClean="0">
                          <a:solidFill>
                            <a:srgbClr val="000000"/>
                          </a:solidFill>
                          <a:latin typeface="Calibri"/>
                        </a:rPr>
                        <a:t>Type </a:t>
                      </a:r>
                      <a:r>
                        <a:rPr lang="en-US" sz="2000" b="1" i="0" u="none" strike="noStrike" dirty="0">
                          <a:solidFill>
                            <a:srgbClr val="000000"/>
                          </a:solidFill>
                          <a:latin typeface="Calibri"/>
                        </a:rPr>
                        <a:t>of test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T </a:t>
                      </a:r>
                      <a:r>
                        <a:rPr lang="en-US" sz="2000" b="1" i="0" u="none" strike="noStrike" dirty="0">
                          <a:solidFill>
                            <a:srgbClr val="000000"/>
                          </a:solidFill>
                          <a:latin typeface="Calibri"/>
                        </a:rPr>
                        <a:t>statistic</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b"/>
                      <a:r>
                        <a:rPr lang="en-US" sz="2000" b="1" i="0" u="none" strike="noStrike" dirty="0" err="1">
                          <a:solidFill>
                            <a:srgbClr val="000000"/>
                          </a:solidFill>
                          <a:latin typeface="Calibri"/>
                        </a:rPr>
                        <a:t>d.f</a:t>
                      </a:r>
                      <a:r>
                        <a:rPr lang="en-US" sz="2000" b="1" i="0" u="none" strike="noStrike" dirty="0">
                          <a:solidFill>
                            <a:srgbClr val="000000"/>
                          </a:solidFill>
                          <a:latin typeface="Calibri"/>
                        </a:rPr>
                        <a:t>.</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One tail p-value</a:t>
                      </a:r>
                      <a:endParaRPr lang="en-US" sz="2000" b="1"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b"/>
                      <a:r>
                        <a:rPr lang="en-US" sz="2000" b="1" i="0" u="none" strike="noStrike" dirty="0" smtClean="0">
                          <a:solidFill>
                            <a:srgbClr val="000000"/>
                          </a:solidFill>
                          <a:latin typeface="Calibri"/>
                        </a:rPr>
                        <a:t>Power</a:t>
                      </a:r>
                      <a:endParaRPr lang="en-US" sz="2000" b="1"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851770">
                <a:tc>
                  <a:txBody>
                    <a:bodyPr/>
                    <a:lstStyle/>
                    <a:p>
                      <a:pPr algn="ctr" fontAlgn="b"/>
                      <a:r>
                        <a:rPr lang="en-US" sz="2000" b="1" i="0" u="none" strike="noStrike" dirty="0" smtClean="0">
                          <a:solidFill>
                            <a:srgbClr val="000000"/>
                          </a:solidFill>
                          <a:latin typeface="Calibri"/>
                        </a:rPr>
                        <a:t>unpaired </a:t>
                      </a:r>
                      <a:r>
                        <a:rPr lang="en-US" sz="2000" b="1" i="0" u="none" strike="noStrike" dirty="0">
                          <a:solidFill>
                            <a:srgbClr val="000000"/>
                          </a:solidFill>
                          <a:latin typeface="Calibri"/>
                        </a:rPr>
                        <a:t>t test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1.2</a:t>
                      </a:r>
                      <a:endParaRPr lang="en-US" sz="18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18</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0.13</a:t>
                      </a:r>
                      <a:endParaRPr lang="en-US" sz="18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0.31</a:t>
                      </a:r>
                    </a:p>
                  </a:txBody>
                  <a:tcPr marL="7620" marR="7620" marT="7620" marB="0" anchor="ctr">
                    <a:lnL w="63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tcPr>
                </a:tc>
              </a:tr>
              <a:tr h="887259">
                <a:tc>
                  <a:txBody>
                    <a:bodyPr/>
                    <a:lstStyle/>
                    <a:p>
                      <a:pPr algn="ctr" fontAlgn="b"/>
                      <a:r>
                        <a:rPr lang="en-US" sz="2000" b="1" i="0" u="none" strike="noStrike" dirty="0" smtClean="0">
                          <a:solidFill>
                            <a:srgbClr val="000000"/>
                          </a:solidFill>
                          <a:latin typeface="Calibri"/>
                        </a:rPr>
                        <a:t>Paired </a:t>
                      </a:r>
                      <a:r>
                        <a:rPr lang="en-US" sz="2000" b="1" i="0" u="none" strike="noStrike" dirty="0">
                          <a:solidFill>
                            <a:srgbClr val="000000"/>
                          </a:solidFill>
                          <a:latin typeface="Calibri"/>
                        </a:rPr>
                        <a:t>t test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000000"/>
                          </a:solidFill>
                          <a:latin typeface="Calibri"/>
                        </a:rPr>
                        <a:t>5.25</a:t>
                      </a:r>
                      <a:endParaRPr lang="en-US" sz="1800" b="0" i="0" u="none" strike="noStrike" dirty="0">
                        <a:solidFill>
                          <a:srgbClr val="00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9</a:t>
                      </a: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smtClean="0">
                          <a:solidFill>
                            <a:srgbClr val="FF0000"/>
                          </a:solidFill>
                          <a:latin typeface="Calibri"/>
                        </a:rPr>
                        <a:t>3E-4</a:t>
                      </a:r>
                      <a:endParaRPr lang="en-US" sz="1800" b="0" i="0" u="none" strike="noStrike" dirty="0">
                        <a:solidFill>
                          <a:srgbClr val="FF0000"/>
                        </a:solidFill>
                        <a:latin typeface="Calibri"/>
                      </a:endParaRPr>
                    </a:p>
                  </a:txBody>
                  <a:tcPr marL="7620" marR="7620" marT="7620"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FF0000"/>
                          </a:solidFill>
                          <a:latin typeface="Calibri"/>
                        </a:rPr>
                        <a:t>0.99</a:t>
                      </a:r>
                    </a:p>
                  </a:txBody>
                  <a:tcPr marL="7620" marR="7620" marT="7620" marB="0" anchor="ctr">
                    <a:lnL w="63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3277" name="TextBox 4"/>
          <p:cNvSpPr txBox="1">
            <a:spLocks noChangeArrowheads="1"/>
          </p:cNvSpPr>
          <p:nvPr/>
        </p:nvSpPr>
        <p:spPr bwMode="auto">
          <a:xfrm>
            <a:off x="1019175" y="4791075"/>
            <a:ext cx="6883400" cy="1016000"/>
          </a:xfrm>
          <a:prstGeom prst="rect">
            <a:avLst/>
          </a:prstGeom>
          <a:noFill/>
          <a:ln w="9525">
            <a:noFill/>
            <a:miter lim="800000"/>
            <a:headEnd/>
            <a:tailEnd/>
          </a:ln>
        </p:spPr>
        <p:txBody>
          <a:bodyPr wrap="none">
            <a:spAutoFit/>
          </a:bodyPr>
          <a:lstStyle/>
          <a:p>
            <a:pPr>
              <a:buFont typeface="Wingdings" pitchFamily="2" charset="2"/>
              <a:buChar char="ü"/>
            </a:pPr>
            <a:r>
              <a:rPr lang="en-US" sz="2000"/>
              <a:t>Results are completely different by choosing different test</a:t>
            </a:r>
          </a:p>
          <a:p>
            <a:endParaRPr lang="en-US" sz="2000"/>
          </a:p>
          <a:p>
            <a:pPr>
              <a:buFont typeface="Wingdings" pitchFamily="2" charset="2"/>
              <a:buChar char="ü"/>
            </a:pPr>
            <a:r>
              <a:rPr lang="en-US" sz="2000"/>
              <a:t>Paired t test is the right one to use</a:t>
            </a:r>
          </a:p>
        </p:txBody>
      </p:sp>
    </p:spTree>
  </p:cSld>
  <p:clrMapOvr>
    <a:masterClrMapping/>
  </p:clrMapOvr>
  <p:transition advTm="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eaLnBrk="1" fontAlgn="auto" hangingPunct="1">
              <a:spcAft>
                <a:spcPts val="0"/>
              </a:spcAft>
              <a:defRPr/>
            </a:pPr>
            <a:r>
              <a:rPr lang="en-US" sz="4000" b="1" dirty="0" smtClean="0">
                <a:latin typeface="Calibri" pitchFamily="34" charset="0"/>
                <a:cs typeface="Calibri" pitchFamily="34" charset="0"/>
              </a:rPr>
              <a:t>Common statistical tests-one way </a:t>
            </a:r>
            <a:r>
              <a:rPr lang="en-US" sz="4000" b="1" dirty="0" err="1" smtClean="0">
                <a:latin typeface="Calibri" pitchFamily="34" charset="0"/>
                <a:cs typeface="Calibri" pitchFamily="34" charset="0"/>
              </a:rPr>
              <a:t>anova</a:t>
            </a:r>
            <a:endParaRPr lang="en-US" sz="4000" b="1" dirty="0">
              <a:latin typeface="Calibri" pitchFamily="34" charset="0"/>
              <a:cs typeface="Calibri" pitchFamily="34" charset="0"/>
            </a:endParaRPr>
          </a:p>
        </p:txBody>
      </p:sp>
      <p:sp>
        <p:nvSpPr>
          <p:cNvPr id="54275" name="Content Placeholder 2"/>
          <p:cNvSpPr>
            <a:spLocks noGrp="1"/>
          </p:cNvSpPr>
          <p:nvPr>
            <p:ph sz="quarter" idx="1"/>
          </p:nvPr>
        </p:nvSpPr>
        <p:spPr>
          <a:xfrm>
            <a:off x="279400" y="1600200"/>
            <a:ext cx="7467600" cy="4873625"/>
          </a:xfrm>
        </p:spPr>
        <p:txBody>
          <a:bodyPr/>
          <a:lstStyle/>
          <a:p>
            <a:pPr eaLnBrk="1" hangingPunct="1">
              <a:buClrTx/>
              <a:buNone/>
            </a:pPr>
            <a:r>
              <a:rPr lang="en-US" b="1" dirty="0" smtClean="0"/>
              <a:t>ANOVA (analysis of variance)</a:t>
            </a:r>
          </a:p>
          <a:p>
            <a:pPr eaLnBrk="1" hangingPunct="1">
              <a:buClrTx/>
            </a:pPr>
            <a:endParaRPr lang="en-US" sz="1200" dirty="0" smtClean="0"/>
          </a:p>
          <a:p>
            <a:pPr lvl="1" eaLnBrk="1" hangingPunct="1">
              <a:buClrTx/>
            </a:pPr>
            <a:r>
              <a:rPr lang="en-US" dirty="0" smtClean="0"/>
              <a:t>Compares the means of 3 or more groups</a:t>
            </a:r>
          </a:p>
          <a:p>
            <a:pPr lvl="1" eaLnBrk="1" hangingPunct="1">
              <a:buClrTx/>
            </a:pPr>
            <a:endParaRPr lang="en-US" sz="1000" dirty="0" smtClean="0">
              <a:latin typeface="Calibri" pitchFamily="34" charset="0"/>
              <a:cs typeface="Calibri" pitchFamily="34" charset="0"/>
            </a:endParaRPr>
          </a:p>
          <a:p>
            <a:pPr lvl="1" eaLnBrk="1" hangingPunct="1">
              <a:buClrTx/>
            </a:pPr>
            <a:r>
              <a:rPr lang="en-US" dirty="0" smtClean="0"/>
              <a:t>Assumptions:</a:t>
            </a:r>
          </a:p>
          <a:p>
            <a:pPr lvl="2" eaLnBrk="1" hangingPunct="1">
              <a:buClrTx/>
            </a:pPr>
            <a:r>
              <a:rPr lang="en-US" dirty="0" smtClean="0"/>
              <a:t>Sampling should be independent and randomized.</a:t>
            </a:r>
          </a:p>
          <a:p>
            <a:pPr lvl="2" eaLnBrk="1" hangingPunct="1">
              <a:buClrTx/>
            </a:pPr>
            <a:endParaRPr lang="en-US" sz="800" dirty="0" smtClean="0"/>
          </a:p>
          <a:p>
            <a:pPr lvl="2" eaLnBrk="1" hangingPunct="1">
              <a:buClrTx/>
            </a:pPr>
            <a:r>
              <a:rPr lang="en-US" b="1" dirty="0" smtClean="0"/>
              <a:t>Sample size of each group is similar.</a:t>
            </a:r>
          </a:p>
          <a:p>
            <a:pPr lvl="2" eaLnBrk="1" hangingPunct="1">
              <a:buClrTx/>
            </a:pPr>
            <a:endParaRPr lang="en-US" sz="800" dirty="0" smtClean="0"/>
          </a:p>
          <a:p>
            <a:pPr lvl="2" eaLnBrk="1" hangingPunct="1">
              <a:buClrTx/>
            </a:pPr>
            <a:r>
              <a:rPr lang="en-US" dirty="0" smtClean="0"/>
              <a:t>Standard deviation of each group is similar</a:t>
            </a:r>
          </a:p>
          <a:p>
            <a:pPr lvl="2" eaLnBrk="1" hangingPunct="1">
              <a:buClrTx/>
            </a:pPr>
            <a:endParaRPr lang="en-US" sz="800" dirty="0" smtClean="0"/>
          </a:p>
          <a:p>
            <a:pPr lvl="2" eaLnBrk="1" hangingPunct="1">
              <a:buClrTx/>
            </a:pPr>
            <a:r>
              <a:rPr lang="en-US" dirty="0" smtClean="0"/>
              <a:t>Data is normally distributed.</a:t>
            </a:r>
          </a:p>
          <a:p>
            <a:pPr lvl="2" eaLnBrk="1" hangingPunct="1">
              <a:buClrTx/>
            </a:pPr>
            <a:endParaRPr lang="en-US" sz="1000" dirty="0" smtClean="0"/>
          </a:p>
          <a:p>
            <a:pPr lvl="2" eaLnBrk="1" hangingPunct="1">
              <a:buClrTx/>
            </a:pPr>
            <a:endParaRPr lang="en-US" sz="1000" dirty="0" smtClean="0">
              <a:latin typeface="Calibri" pitchFamily="34" charset="0"/>
              <a:cs typeface="Calibri" pitchFamily="34" charset="0"/>
            </a:endParaRPr>
          </a:p>
          <a:p>
            <a:pPr lvl="1" eaLnBrk="1" hangingPunct="1">
              <a:buClrTx/>
            </a:pPr>
            <a:r>
              <a:rPr lang="en-US" dirty="0" smtClean="0"/>
              <a:t>Post-Hoc test</a:t>
            </a:r>
          </a:p>
          <a:p>
            <a:pPr lvl="1" eaLnBrk="1" hangingPunct="1">
              <a:buClrTx/>
            </a:pPr>
            <a:endParaRPr lang="en-US" sz="1000" dirty="0" smtClean="0">
              <a:latin typeface="Calibri" pitchFamily="34" charset="0"/>
              <a:cs typeface="Calibri" pitchFamily="34" charset="0"/>
            </a:endParaRPr>
          </a:p>
          <a:p>
            <a:pPr lvl="2" eaLnBrk="1" hangingPunct="1"/>
            <a:endParaRPr lang="en-US" dirty="0" smtClean="0"/>
          </a:p>
          <a:p>
            <a:pPr lvl="2" eaLnBrk="1" hangingPunct="1"/>
            <a:endParaRPr lang="en-US" sz="800" dirty="0" smtClean="0"/>
          </a:p>
          <a:p>
            <a:pPr lvl="2" eaLnBrk="1" hangingPunct="1"/>
            <a:endParaRPr lang="en-US" sz="800" dirty="0" smtClean="0"/>
          </a:p>
        </p:txBody>
      </p:sp>
      <p:pic>
        <p:nvPicPr>
          <p:cNvPr id="54276" name="Picture 7"/>
          <p:cNvPicPr>
            <a:picLocks noChangeAspect="1" noChangeArrowheads="1"/>
          </p:cNvPicPr>
          <p:nvPr/>
        </p:nvPicPr>
        <p:blipFill>
          <a:blip r:embed="rId3" cstate="print"/>
          <a:srcRect/>
          <a:stretch>
            <a:fillRect/>
          </a:stretch>
        </p:blipFill>
        <p:spPr bwMode="auto">
          <a:xfrm>
            <a:off x="6781800" y="3810000"/>
            <a:ext cx="1752600" cy="2314575"/>
          </a:xfrm>
          <a:prstGeom prst="rect">
            <a:avLst/>
          </a:prstGeom>
          <a:noFill/>
          <a:ln w="9525">
            <a:noFill/>
            <a:miter lim="800000"/>
            <a:headEnd/>
            <a:tailEnd/>
          </a:ln>
        </p:spPr>
      </p:pic>
      <p:sp>
        <p:nvSpPr>
          <p:cNvPr id="54277" name="TextBox 7"/>
          <p:cNvSpPr txBox="1">
            <a:spLocks noChangeArrowheads="1"/>
          </p:cNvSpPr>
          <p:nvPr/>
        </p:nvSpPr>
        <p:spPr bwMode="auto">
          <a:xfrm>
            <a:off x="5915025" y="6096000"/>
            <a:ext cx="3228975" cy="338138"/>
          </a:xfrm>
          <a:prstGeom prst="rect">
            <a:avLst/>
          </a:prstGeom>
          <a:solidFill>
            <a:schemeClr val="bg1"/>
          </a:solidFill>
          <a:ln w="9525">
            <a:noFill/>
            <a:miter lim="800000"/>
            <a:headEnd/>
            <a:tailEnd/>
          </a:ln>
        </p:spPr>
        <p:txBody>
          <a:bodyPr wrap="none">
            <a:spAutoFit/>
          </a:bodyPr>
          <a:lstStyle/>
          <a:p>
            <a:r>
              <a:rPr lang="en-US" sz="1600" b="1">
                <a:latin typeface="Calibri" pitchFamily="34" charset="0"/>
                <a:cs typeface="Calibri" pitchFamily="34" charset="0"/>
              </a:rPr>
              <a:t>Ronald Aylmer Fisher, ANOVA, 1918</a:t>
            </a:r>
          </a:p>
        </p:txBody>
      </p:sp>
    </p:spTree>
  </p:cSld>
  <p:clrMapOvr>
    <a:masterClrMapping/>
  </p:clrMapOvr>
  <p:transition advTm="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38"/>
            <a:ext cx="7467600" cy="1143001"/>
          </a:xfrm>
        </p:spPr>
        <p:txBody>
          <a:bodyPr>
            <a:noAutofit/>
          </a:bodyPr>
          <a:lstStyle/>
          <a:p>
            <a:pPr>
              <a:defRPr/>
            </a:pPr>
            <a:r>
              <a:rPr lang="en-US" sz="3600" b="1" dirty="0" smtClean="0">
                <a:latin typeface="Calibri" pitchFamily="34" charset="0"/>
                <a:cs typeface="Calibri" pitchFamily="34" charset="0"/>
              </a:rPr>
              <a:t>Most commonly used post-hoc </a:t>
            </a:r>
            <a:r>
              <a:rPr lang="en-US" sz="3600" b="1" dirty="0" err="1" smtClean="0">
                <a:latin typeface="Calibri" pitchFamily="34" charset="0"/>
                <a:cs typeface="Calibri" pitchFamily="34" charset="0"/>
              </a:rPr>
              <a:t>anova</a:t>
            </a:r>
            <a:endParaRPr lang="en-US" sz="3600" b="1" dirty="0">
              <a:latin typeface="Calibri" pitchFamily="34" charset="0"/>
              <a:cs typeface="Calibri" pitchFamily="34" charset="0"/>
            </a:endParaRPr>
          </a:p>
        </p:txBody>
      </p:sp>
      <p:sp>
        <p:nvSpPr>
          <p:cNvPr id="55299" name="Rectangle 3"/>
          <p:cNvSpPr>
            <a:spLocks noChangeArrowheads="1"/>
          </p:cNvSpPr>
          <p:nvPr/>
        </p:nvSpPr>
        <p:spPr bwMode="auto">
          <a:xfrm>
            <a:off x="1752600" y="5935663"/>
            <a:ext cx="5486400" cy="646112"/>
          </a:xfrm>
          <a:prstGeom prst="rect">
            <a:avLst/>
          </a:prstGeom>
          <a:noFill/>
          <a:ln w="9525">
            <a:noFill/>
            <a:miter lim="800000"/>
            <a:headEnd/>
            <a:tailEnd/>
          </a:ln>
        </p:spPr>
        <p:txBody>
          <a:bodyPr>
            <a:spAutoFit/>
          </a:bodyPr>
          <a:lstStyle/>
          <a:p>
            <a:r>
              <a:rPr lang="en-US" b="1">
                <a:solidFill>
                  <a:srgbClr val="002060"/>
                </a:solidFill>
                <a:hlinkClick r:id="rId3"/>
              </a:rPr>
              <a:t>http://eprints.aston.ac.uk/9317/1/Statnote_6.pdf</a:t>
            </a:r>
            <a:endParaRPr lang="en-US" b="1">
              <a:solidFill>
                <a:srgbClr val="002060"/>
              </a:solidFill>
            </a:endParaRPr>
          </a:p>
          <a:p>
            <a:endParaRPr lang="en-US"/>
          </a:p>
        </p:txBody>
      </p:sp>
      <p:graphicFrame>
        <p:nvGraphicFramePr>
          <p:cNvPr id="5" name="Table 4"/>
          <p:cNvGraphicFramePr>
            <a:graphicFrameLocks noGrp="1"/>
          </p:cNvGraphicFramePr>
          <p:nvPr/>
        </p:nvGraphicFramePr>
        <p:xfrm>
          <a:off x="396875" y="1276350"/>
          <a:ext cx="8229599" cy="4693920"/>
        </p:xfrm>
        <a:graphic>
          <a:graphicData uri="http://schemas.openxmlformats.org/drawingml/2006/table">
            <a:tbl>
              <a:tblPr firstRow="1" bandRow="1">
                <a:tableStyleId>{2D5ABB26-0587-4C30-8999-92F81FD0307C}</a:tableStyleId>
              </a:tblPr>
              <a:tblGrid>
                <a:gridCol w="1595534"/>
                <a:gridCol w="961234"/>
                <a:gridCol w="1038687"/>
                <a:gridCol w="798990"/>
                <a:gridCol w="1198485"/>
                <a:gridCol w="2636669"/>
              </a:tblGrid>
              <a:tr h="370840">
                <a:tc>
                  <a:txBody>
                    <a:bodyPr/>
                    <a:lstStyle/>
                    <a:p>
                      <a:pPr algn="ctr"/>
                      <a:r>
                        <a:rPr lang="en-US" sz="1200" b="1" dirty="0" smtClean="0"/>
                        <a:t>Method</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Equal N</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Normality</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Equal variance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Error control</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Protection</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200" b="1" dirty="0" smtClean="0"/>
                        <a:t>Fisher PLSD</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All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Most sensitive to type I</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200" b="1" dirty="0" err="1" smtClean="0"/>
                        <a:t>Tukey</a:t>
                      </a:r>
                      <a:r>
                        <a:rPr lang="en-US" sz="1200" b="1" dirty="0" smtClean="0"/>
                        <a:t>-Kramer HSD</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no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All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Less</a:t>
                      </a:r>
                      <a:r>
                        <a:rPr lang="en-US" sz="1200" baseline="0" dirty="0" smtClean="0"/>
                        <a:t> sensitive to type I than Fisher PLSD</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200" b="1" dirty="0" err="1" smtClean="0"/>
                        <a:t>Spjotvoll-Stoline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no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All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As </a:t>
                      </a:r>
                      <a:r>
                        <a:rPr lang="en-US" sz="1200" dirty="0" err="1" smtClean="0"/>
                        <a:t>Tukey</a:t>
                      </a:r>
                      <a:r>
                        <a:rPr lang="en-US" sz="1200" dirty="0" smtClean="0"/>
                        <a:t>-Kramer</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200" b="1" dirty="0" smtClean="0"/>
                        <a:t>Student-Newman </a:t>
                      </a:r>
                      <a:r>
                        <a:rPr lang="en-US" sz="1200" b="1" dirty="0" err="1" smtClean="0"/>
                        <a:t>Keuls</a:t>
                      </a:r>
                      <a:r>
                        <a:rPr lang="en-US" sz="1200" b="1" dirty="0" smtClean="0"/>
                        <a:t> (SNK)</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all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Sensitive to type II</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200" b="1" dirty="0" err="1" smtClean="0"/>
                        <a:t>Tukey</a:t>
                      </a:r>
                      <a:r>
                        <a:rPr lang="en-US" sz="1200" b="1" dirty="0" smtClean="0"/>
                        <a:t>-Compromise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no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all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Average</a:t>
                      </a:r>
                      <a:r>
                        <a:rPr lang="en-US" sz="1200" baseline="0" dirty="0" smtClean="0"/>
                        <a:t> of </a:t>
                      </a:r>
                      <a:r>
                        <a:rPr lang="en-US" sz="1200" baseline="0" dirty="0" err="1" smtClean="0"/>
                        <a:t>Tukey</a:t>
                      </a:r>
                      <a:r>
                        <a:rPr lang="en-US" sz="1200" baseline="0" dirty="0" smtClean="0"/>
                        <a:t> and SNK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200" b="1" dirty="0" smtClean="0"/>
                        <a:t>Duncan’s Multiple</a:t>
                      </a:r>
                      <a:r>
                        <a:rPr lang="en-US" sz="1200" b="1" baseline="0" dirty="0" smtClean="0"/>
                        <a:t> Range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no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all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More sensitive</a:t>
                      </a:r>
                      <a:r>
                        <a:rPr lang="en-US" sz="1200" baseline="0" dirty="0" smtClean="0"/>
                        <a:t> to type I than SNK</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200" b="1" dirty="0" err="1" smtClean="0"/>
                        <a:t>Scheffe’s</a:t>
                      </a:r>
                      <a:r>
                        <a:rPr lang="en-US" sz="1200" b="1" dirty="0" smtClean="0"/>
                        <a:t> S</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no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no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all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Most conservative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200" b="1" dirty="0" smtClean="0"/>
                        <a:t>Games/Howell</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no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no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all</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More conservative than majority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200" b="1" dirty="0" err="1" smtClean="0"/>
                        <a:t>Dunnett’s</a:t>
                      </a:r>
                      <a:r>
                        <a:rPr lang="en-US" sz="1200" b="1" dirty="0" smtClean="0"/>
                        <a:t> test</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no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no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no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T/C</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More conservative</a:t>
                      </a:r>
                      <a:r>
                        <a:rPr lang="en-US" sz="1200" baseline="0" dirty="0" smtClean="0"/>
                        <a:t> than majority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200" b="1" dirty="0" err="1" smtClean="0"/>
                        <a:t>Bonferroni</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no</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yes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All, TC</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t>conservative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advTm="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35"/>
            <a:ext cx="7467600" cy="1143000"/>
          </a:xfrm>
        </p:spPr>
        <p:txBody>
          <a:bodyPr/>
          <a:lstStyle/>
          <a:p>
            <a:pPr>
              <a:defRPr/>
            </a:pPr>
            <a:r>
              <a:rPr lang="en-US" sz="3600" b="1" dirty="0" smtClean="0">
                <a:latin typeface="Calibri" pitchFamily="34" charset="0"/>
                <a:cs typeface="Calibri" pitchFamily="34" charset="0"/>
              </a:rPr>
              <a:t>Example 3-</a:t>
            </a:r>
            <a:r>
              <a:rPr lang="en-US" sz="3600" dirty="0" smtClean="0">
                <a:latin typeface="Calibri" pitchFamily="34" charset="0"/>
                <a:cs typeface="Calibri" pitchFamily="34" charset="0"/>
              </a:rPr>
              <a:t>mice: lifetime vs. diet</a:t>
            </a:r>
            <a:endParaRPr lang="en-US" sz="3600" b="1" dirty="0">
              <a:latin typeface="Calibri" pitchFamily="34" charset="0"/>
              <a:cs typeface="Calibri" pitchFamily="34" charset="0"/>
            </a:endParaRPr>
          </a:p>
        </p:txBody>
      </p:sp>
      <p:graphicFrame>
        <p:nvGraphicFramePr>
          <p:cNvPr id="6" name="Table 5"/>
          <p:cNvGraphicFramePr>
            <a:graphicFrameLocks noGrp="1"/>
          </p:cNvGraphicFramePr>
          <p:nvPr/>
        </p:nvGraphicFramePr>
        <p:xfrm>
          <a:off x="1132432" y="1798638"/>
          <a:ext cx="6553199" cy="3505201"/>
        </p:xfrm>
        <a:graphic>
          <a:graphicData uri="http://schemas.openxmlformats.org/drawingml/2006/table">
            <a:tbl>
              <a:tblPr/>
              <a:tblGrid>
                <a:gridCol w="1014689"/>
                <a:gridCol w="1014689"/>
                <a:gridCol w="1014689"/>
                <a:gridCol w="1120386"/>
                <a:gridCol w="1374057"/>
                <a:gridCol w="1014689"/>
              </a:tblGrid>
              <a:tr h="950206">
                <a:tc>
                  <a:txBody>
                    <a:bodyPr/>
                    <a:lstStyle/>
                    <a:p>
                      <a:pPr algn="ctr" fontAlgn="b"/>
                      <a:r>
                        <a:rPr lang="en-US" sz="1800" b="1" i="0" u="none" strike="noStrike" dirty="0">
                          <a:solidFill>
                            <a:srgbClr val="000000"/>
                          </a:solidFill>
                          <a:latin typeface="Calibri"/>
                        </a:rPr>
                        <a:t>Treatment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N/N85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N/R50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latin typeface="Calibri"/>
                        </a:rPr>
                        <a:t>R/R50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N/R50_lopro</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00"/>
                          </a:solidFill>
                          <a:latin typeface="Calibri"/>
                        </a:rPr>
                        <a:t>N/R40</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776">
                <a:tc rowSpan="5">
                  <a:txBody>
                    <a:bodyPr/>
                    <a:lstStyle/>
                    <a:p>
                      <a:pPr algn="ctr" fontAlgn="ctr"/>
                      <a:r>
                        <a:rPr lang="en-US" sz="1800" b="1" i="0" u="none" strike="noStrike">
                          <a:solidFill>
                            <a:srgbClr val="000000"/>
                          </a:solidFill>
                          <a:latin typeface="Calibri"/>
                        </a:rPr>
                        <a:t>Life time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42.3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49.7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49.1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54.6</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776">
                <a:tc vMerge="1">
                  <a:txBody>
                    <a:bodyPr/>
                    <a:lstStyle/>
                    <a:p>
                      <a:endParaRPr lang="en-US"/>
                    </a:p>
                  </a:txBody>
                  <a:tcPr/>
                </a:tc>
                <a:tc>
                  <a:txBody>
                    <a:bodyPr/>
                    <a:lstStyle/>
                    <a:p>
                      <a:pPr algn="ctr" fontAlgn="b"/>
                      <a:r>
                        <a:rPr lang="en-US" sz="1800" b="0" i="0" u="none" strike="noStrike">
                          <a:solidFill>
                            <a:srgbClr val="000000"/>
                          </a:solidFill>
                          <a:latin typeface="Calibri"/>
                        </a:rPr>
                        <a:t>40.1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49.3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48.7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50.6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54</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776">
                <a:tc vMerge="1">
                  <a:txBody>
                    <a:bodyPr/>
                    <a:lstStyle/>
                    <a:p>
                      <a:endParaRPr lang="en-US"/>
                    </a:p>
                  </a:txBody>
                  <a:tcPr/>
                </a:tc>
                <a:tc>
                  <a:txBody>
                    <a:bodyPr/>
                    <a:lstStyle/>
                    <a:p>
                      <a:pPr algn="ctr" fontAlgn="b"/>
                      <a:r>
                        <a:rPr lang="en-US" sz="1800" b="0" i="0" u="none" strike="noStrike">
                          <a:solidFill>
                            <a:srgbClr val="000000"/>
                          </a:solidFill>
                          <a:latin typeface="Calibri"/>
                        </a:rPr>
                        <a:t>39.5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50.5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53.8</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776">
                <a:tc vMerge="1">
                  <a:txBody>
                    <a:bodyPr/>
                    <a:lstStyle/>
                    <a:p>
                      <a:endParaRPr lang="en-US"/>
                    </a:p>
                  </a:txBody>
                  <a:tcPr/>
                </a:tc>
                <a:tc>
                  <a:txBody>
                    <a:bodyPr/>
                    <a:lstStyle/>
                    <a:p>
                      <a:pPr algn="ctr" fontAlgn="b"/>
                      <a:r>
                        <a:rPr lang="en-US" sz="1800" b="0" i="0" u="none" strike="noStrike">
                          <a:solidFill>
                            <a:srgbClr val="000000"/>
                          </a:solidFill>
                          <a:latin typeface="Calibri"/>
                        </a:rPr>
                        <a:t>38.6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48.3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50.3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53.3</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7891">
                <a:tc vMerge="1">
                  <a:txBody>
                    <a:bodyPr/>
                    <a:lstStyle/>
                    <a:p>
                      <a:endParaRPr lang="en-US"/>
                    </a:p>
                  </a:txBody>
                  <a:tcPr/>
                </a:tc>
                <a:tc>
                  <a:txBody>
                    <a:bodyPr/>
                    <a:lstStyle/>
                    <a:p>
                      <a:pPr algn="ctr" fontAlgn="b"/>
                      <a:r>
                        <a:rPr lang="en-US" sz="1800" b="0" i="0" u="none" strike="noStrike" dirty="0">
                          <a:solidFill>
                            <a:srgbClr val="000000"/>
                          </a:solidFill>
                          <a:latin typeface="Calibri"/>
                        </a:rPr>
                        <a:t>38.4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latin typeface="Calibri"/>
                        </a:rPr>
                        <a:t>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50.1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latin typeface="Calibri"/>
                        </a:rPr>
                        <a:t>52.9</a:t>
                      </a:r>
                    </a:p>
                  </a:txBody>
                  <a:tcPr marL="7620" marR="7620" marT="76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6371" name="Rectangle 6"/>
          <p:cNvSpPr>
            <a:spLocks noChangeArrowheads="1"/>
          </p:cNvSpPr>
          <p:nvPr/>
        </p:nvSpPr>
        <p:spPr bwMode="auto">
          <a:xfrm>
            <a:off x="3581400" y="5989638"/>
            <a:ext cx="4130675" cy="338137"/>
          </a:xfrm>
          <a:prstGeom prst="rect">
            <a:avLst/>
          </a:prstGeom>
          <a:noFill/>
          <a:ln w="9525">
            <a:noFill/>
            <a:miter lim="800000"/>
            <a:headEnd/>
            <a:tailEnd/>
          </a:ln>
        </p:spPr>
        <p:txBody>
          <a:bodyPr wrap="none">
            <a:spAutoFit/>
          </a:bodyPr>
          <a:lstStyle/>
          <a:p>
            <a:r>
              <a:rPr lang="en-US" sz="1600" b="1" i="1"/>
              <a:t>Journal of Nutrition</a:t>
            </a:r>
            <a:r>
              <a:rPr lang="en-US" sz="1600" b="1"/>
              <a:t> </a:t>
            </a:r>
            <a:r>
              <a:rPr lang="en-US" sz="1600"/>
              <a:t>116(4) (1986): 641-54</a:t>
            </a:r>
          </a:p>
        </p:txBody>
      </p:sp>
    </p:spTree>
  </p:cSld>
  <p:clrMapOvr>
    <a:masterClrMapping/>
  </p:clrMapOvr>
  <p:transition advTm="15"/>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325"/>
            <a:ext cx="7467600" cy="1143000"/>
          </a:xfrm>
        </p:spPr>
        <p:txBody>
          <a:bodyPr>
            <a:normAutofit/>
          </a:bodyPr>
          <a:lstStyle/>
          <a:p>
            <a:pPr>
              <a:defRPr/>
            </a:pPr>
            <a:r>
              <a:rPr lang="en-US" sz="3600" b="1" dirty="0" smtClean="0">
                <a:latin typeface="Calibri" pitchFamily="34" charset="0"/>
                <a:cs typeface="Calibri" pitchFamily="34" charset="0"/>
              </a:rPr>
              <a:t>One way </a:t>
            </a:r>
            <a:r>
              <a:rPr lang="en-US" sz="3600" b="1" dirty="0" err="1" smtClean="0">
                <a:latin typeface="Calibri" pitchFamily="34" charset="0"/>
                <a:cs typeface="Calibri" pitchFamily="34" charset="0"/>
              </a:rPr>
              <a:t>anova</a:t>
            </a:r>
            <a:r>
              <a:rPr lang="en-US" sz="3600" b="1" dirty="0" smtClean="0">
                <a:latin typeface="Calibri" pitchFamily="34" charset="0"/>
                <a:cs typeface="Calibri" pitchFamily="34" charset="0"/>
              </a:rPr>
              <a:t>-</a:t>
            </a:r>
            <a:r>
              <a:rPr lang="en-US" sz="3600" dirty="0" smtClean="0">
                <a:latin typeface="Calibri" pitchFamily="34" charset="0"/>
                <a:cs typeface="Calibri" pitchFamily="34" charset="0"/>
              </a:rPr>
              <a:t>decision tree</a:t>
            </a:r>
            <a:endParaRPr lang="en-US" sz="3600" dirty="0">
              <a:latin typeface="Calibri" pitchFamily="34" charset="0"/>
              <a:cs typeface="Calibri" pitchFamily="34" charset="0"/>
            </a:endParaRPr>
          </a:p>
        </p:txBody>
      </p:sp>
      <p:pic>
        <p:nvPicPr>
          <p:cNvPr id="57347" name="Picture 2"/>
          <p:cNvPicPr>
            <a:picLocks noChangeAspect="1" noChangeArrowheads="1"/>
          </p:cNvPicPr>
          <p:nvPr/>
        </p:nvPicPr>
        <p:blipFill>
          <a:blip r:embed="rId3" cstate="print"/>
          <a:srcRect/>
          <a:stretch>
            <a:fillRect/>
          </a:stretch>
        </p:blipFill>
        <p:spPr bwMode="auto">
          <a:xfrm>
            <a:off x="190500" y="1330325"/>
            <a:ext cx="8763000" cy="5295900"/>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7467600" cy="1143000"/>
          </a:xfrm>
        </p:spPr>
        <p:txBody>
          <a:bodyPr>
            <a:noAutofit/>
          </a:bodyPr>
          <a:lstStyle/>
          <a:p>
            <a:pPr>
              <a:defRPr/>
            </a:pPr>
            <a:r>
              <a:rPr lang="en-US" sz="3600" b="1" dirty="0" smtClean="0">
                <a:latin typeface="Calibri" pitchFamily="34" charset="0"/>
                <a:cs typeface="Calibri" pitchFamily="34" charset="0"/>
              </a:rPr>
              <a:t>One way </a:t>
            </a:r>
            <a:r>
              <a:rPr lang="en-US" sz="3600" b="1" dirty="0" err="1" smtClean="0">
                <a:latin typeface="Calibri" pitchFamily="34" charset="0"/>
                <a:cs typeface="Calibri" pitchFamily="34" charset="0"/>
              </a:rPr>
              <a:t>anova</a:t>
            </a:r>
            <a:r>
              <a:rPr lang="en-US" sz="3600" b="1" dirty="0" smtClean="0">
                <a:latin typeface="Calibri" pitchFamily="34" charset="0"/>
                <a:cs typeface="Calibri" pitchFamily="34" charset="0"/>
              </a:rPr>
              <a:t> analysis in </a:t>
            </a:r>
            <a:r>
              <a:rPr lang="en-US" sz="3600" b="1" dirty="0" err="1" smtClean="0">
                <a:latin typeface="Calibri" pitchFamily="34" charset="0"/>
                <a:cs typeface="Calibri" pitchFamily="34" charset="0"/>
              </a:rPr>
              <a:t>excel+add</a:t>
            </a:r>
            <a:r>
              <a:rPr lang="en-US" sz="3600" b="1" dirty="0" smtClean="0">
                <a:latin typeface="Calibri" pitchFamily="34" charset="0"/>
                <a:cs typeface="Calibri" pitchFamily="34" charset="0"/>
              </a:rPr>
              <a:t>-ins (analyze-it)</a:t>
            </a:r>
            <a:endParaRPr lang="en-US" sz="3600" b="1" dirty="0">
              <a:latin typeface="Calibri" pitchFamily="34" charset="0"/>
              <a:cs typeface="Calibri" pitchFamily="34" charset="0"/>
            </a:endParaRPr>
          </a:p>
        </p:txBody>
      </p:sp>
      <p:pic>
        <p:nvPicPr>
          <p:cNvPr id="58371" name="Picture 2"/>
          <p:cNvPicPr>
            <a:picLocks noChangeAspect="1" noChangeArrowheads="1"/>
          </p:cNvPicPr>
          <p:nvPr/>
        </p:nvPicPr>
        <p:blipFill>
          <a:blip r:embed="rId3" cstate="print"/>
          <a:srcRect/>
          <a:stretch>
            <a:fillRect/>
          </a:stretch>
        </p:blipFill>
        <p:spPr bwMode="auto">
          <a:xfrm>
            <a:off x="304800" y="1660525"/>
            <a:ext cx="8391525" cy="4743450"/>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13"/>
            <a:ext cx="7467600" cy="1143000"/>
          </a:xfrm>
        </p:spPr>
        <p:txBody>
          <a:bodyPr/>
          <a:lstStyle/>
          <a:p>
            <a:pPr eaLnBrk="1" fontAlgn="auto" hangingPunct="1">
              <a:spcAft>
                <a:spcPts val="0"/>
              </a:spcAft>
              <a:defRPr/>
            </a:pPr>
            <a:r>
              <a:rPr lang="en-US" sz="3600" b="1" dirty="0" smtClean="0">
                <a:latin typeface="Calibri" pitchFamily="34" charset="0"/>
                <a:cs typeface="Calibri" pitchFamily="34" charset="0"/>
              </a:rPr>
              <a:t>Some important concepts</a:t>
            </a:r>
            <a:endParaRPr lang="en-US" sz="3600" b="1" dirty="0">
              <a:latin typeface="Calibri" pitchFamily="34" charset="0"/>
              <a:cs typeface="Calibri" pitchFamily="34" charset="0"/>
            </a:endParaRPr>
          </a:p>
        </p:txBody>
      </p:sp>
      <p:sp>
        <p:nvSpPr>
          <p:cNvPr id="1028" name="Content Placeholder 2"/>
          <p:cNvSpPr>
            <a:spLocks noGrp="1"/>
          </p:cNvSpPr>
          <p:nvPr>
            <p:ph sz="quarter" idx="1"/>
          </p:nvPr>
        </p:nvSpPr>
        <p:spPr>
          <a:xfrm>
            <a:off x="457200" y="1600200"/>
            <a:ext cx="8229600" cy="4873625"/>
          </a:xfrm>
        </p:spPr>
        <p:txBody>
          <a:bodyPr/>
          <a:lstStyle/>
          <a:p>
            <a:pPr eaLnBrk="1" hangingPunct="1">
              <a:buClrTx/>
              <a:buNone/>
            </a:pPr>
            <a:r>
              <a:rPr lang="en-US" b="1" i="1" dirty="0" smtClean="0">
                <a:latin typeface="Arial" pitchFamily="34" charset="0"/>
                <a:cs typeface="Arial" pitchFamily="34" charset="0"/>
              </a:rPr>
              <a:t>Population </a:t>
            </a:r>
            <a:r>
              <a:rPr lang="en-US" dirty="0" smtClean="0">
                <a:latin typeface="Arial" pitchFamily="34" charset="0"/>
                <a:cs typeface="Arial" pitchFamily="34" charset="0"/>
              </a:rPr>
              <a:t>and </a:t>
            </a:r>
            <a:r>
              <a:rPr lang="en-US" b="1" i="1" dirty="0" smtClean="0">
                <a:latin typeface="Arial" pitchFamily="34" charset="0"/>
                <a:cs typeface="Arial" pitchFamily="34" charset="0"/>
              </a:rPr>
              <a:t>Sample </a:t>
            </a:r>
          </a:p>
          <a:p>
            <a:pPr lvl="1" eaLnBrk="1" hangingPunct="1">
              <a:buClrTx/>
            </a:pPr>
            <a:r>
              <a:rPr lang="en-US" dirty="0" smtClean="0">
                <a:latin typeface="Arial" pitchFamily="34" charset="0"/>
                <a:cs typeface="Arial" pitchFamily="34" charset="0"/>
              </a:rPr>
              <a:t>A data sample is taken from a population</a:t>
            </a:r>
          </a:p>
          <a:p>
            <a:pPr lvl="1" eaLnBrk="1" hangingPunct="1">
              <a:buClrTx/>
            </a:pPr>
            <a:endParaRPr lang="en-US" dirty="0" smtClean="0">
              <a:latin typeface="Arial" pitchFamily="34" charset="0"/>
              <a:cs typeface="Arial" pitchFamily="34" charset="0"/>
            </a:endParaRPr>
          </a:p>
          <a:p>
            <a:pPr lvl="1" eaLnBrk="1" hangingPunct="1">
              <a:buClrTx/>
            </a:pPr>
            <a:endParaRPr lang="en-US" dirty="0" smtClean="0">
              <a:latin typeface="Arial" pitchFamily="34" charset="0"/>
              <a:cs typeface="Arial" pitchFamily="34" charset="0"/>
            </a:endParaRPr>
          </a:p>
          <a:p>
            <a:pPr lvl="1" eaLnBrk="1" hangingPunct="1">
              <a:buClrTx/>
            </a:pPr>
            <a:endParaRPr lang="en-US" dirty="0" smtClean="0">
              <a:latin typeface="Arial" pitchFamily="34" charset="0"/>
              <a:cs typeface="Arial" pitchFamily="34" charset="0"/>
            </a:endParaRPr>
          </a:p>
          <a:p>
            <a:pPr lvl="1" eaLnBrk="1" hangingPunct="1">
              <a:buClrTx/>
            </a:pPr>
            <a:endParaRPr lang="en-US" dirty="0" smtClean="0">
              <a:latin typeface="Arial" pitchFamily="34" charset="0"/>
              <a:cs typeface="Arial" pitchFamily="34" charset="0"/>
            </a:endParaRPr>
          </a:p>
          <a:p>
            <a:pPr lvl="1" eaLnBrk="1" hangingPunct="1">
              <a:buClrTx/>
            </a:pPr>
            <a:endParaRPr lang="en-US" dirty="0" smtClean="0">
              <a:latin typeface="Arial" pitchFamily="34" charset="0"/>
              <a:cs typeface="Arial" pitchFamily="34" charset="0"/>
            </a:endParaRPr>
          </a:p>
          <a:p>
            <a:pPr lvl="1" eaLnBrk="1" hangingPunct="1">
              <a:buClrTx/>
            </a:pPr>
            <a:endParaRPr lang="en-US" dirty="0" smtClean="0">
              <a:latin typeface="Arial" pitchFamily="34" charset="0"/>
              <a:cs typeface="Arial" pitchFamily="34" charset="0"/>
            </a:endParaRPr>
          </a:p>
          <a:p>
            <a:pPr eaLnBrk="1" hangingPunct="1">
              <a:buClrTx/>
              <a:buNone/>
            </a:pPr>
            <a:r>
              <a:rPr lang="en-US" b="1" i="1" dirty="0" smtClean="0">
                <a:latin typeface="Arial" pitchFamily="34" charset="0"/>
                <a:cs typeface="Arial" pitchFamily="34" charset="0"/>
              </a:rPr>
              <a:t>Parameter</a:t>
            </a:r>
            <a:r>
              <a:rPr lang="en-US" dirty="0" smtClean="0">
                <a:latin typeface="Arial" pitchFamily="34" charset="0"/>
                <a:cs typeface="Arial" pitchFamily="34" charset="0"/>
              </a:rPr>
              <a:t> and </a:t>
            </a:r>
            <a:r>
              <a:rPr lang="en-US" b="1" i="1" dirty="0" smtClean="0">
                <a:latin typeface="Arial" pitchFamily="34" charset="0"/>
                <a:cs typeface="Arial" pitchFamily="34" charset="0"/>
              </a:rPr>
              <a:t>statistics</a:t>
            </a:r>
          </a:p>
          <a:p>
            <a:pPr lvl="1" eaLnBrk="1" hangingPunct="1">
              <a:buClrTx/>
            </a:pPr>
            <a:r>
              <a:rPr lang="en-US" dirty="0" smtClean="0">
                <a:latin typeface="Arial" pitchFamily="34" charset="0"/>
                <a:cs typeface="Arial" pitchFamily="34" charset="0"/>
              </a:rPr>
              <a:t>A </a:t>
            </a:r>
            <a:r>
              <a:rPr lang="en-US" b="1" i="1" dirty="0" smtClean="0">
                <a:latin typeface="Arial" pitchFamily="34" charset="0"/>
                <a:cs typeface="Arial" pitchFamily="34" charset="0"/>
              </a:rPr>
              <a:t>parameter </a:t>
            </a:r>
            <a:r>
              <a:rPr lang="en-US" dirty="0" smtClean="0">
                <a:latin typeface="Arial" pitchFamily="34" charset="0"/>
                <a:cs typeface="Arial" pitchFamily="34" charset="0"/>
              </a:rPr>
              <a:t>(</a:t>
            </a:r>
            <a:r>
              <a:rPr lang="en-US" i="1" dirty="0" smtClean="0">
                <a:latin typeface="Arial" pitchFamily="34" charset="0"/>
                <a:cs typeface="Arial" pitchFamily="34" charset="0"/>
              </a:rPr>
              <a:t>i.e. µ, </a:t>
            </a:r>
            <a:r>
              <a:rPr lang="el-GR" i="1" dirty="0" smtClean="0">
                <a:latin typeface="Times New Roman" pitchFamily="18" charset="0"/>
                <a:cs typeface="Times New Roman" pitchFamily="18" charset="0"/>
              </a:rPr>
              <a:t>σ</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 </a:t>
            </a:r>
            <a:r>
              <a:rPr lang="en-US" dirty="0" smtClean="0">
                <a:latin typeface="Arial" pitchFamily="34" charset="0"/>
                <a:cs typeface="Arial" pitchFamily="34" charset="0"/>
              </a:rPr>
              <a:t>is a characteristic of the </a:t>
            </a:r>
            <a:r>
              <a:rPr lang="en-US" b="1" i="1" dirty="0" smtClean="0">
                <a:latin typeface="Arial" pitchFamily="34" charset="0"/>
                <a:cs typeface="Arial" pitchFamily="34" charset="0"/>
              </a:rPr>
              <a:t>population </a:t>
            </a:r>
          </a:p>
          <a:p>
            <a:pPr lvl="1" eaLnBrk="1" hangingPunct="1">
              <a:buClrTx/>
            </a:pPr>
            <a:r>
              <a:rPr lang="en-US" dirty="0" smtClean="0">
                <a:latin typeface="Arial" pitchFamily="34" charset="0"/>
                <a:cs typeface="Arial" pitchFamily="34" charset="0"/>
              </a:rPr>
              <a:t>A </a:t>
            </a:r>
            <a:r>
              <a:rPr lang="en-US" b="1" i="1" dirty="0" smtClean="0">
                <a:latin typeface="Arial" pitchFamily="34" charset="0"/>
                <a:cs typeface="Arial" pitchFamily="34" charset="0"/>
              </a:rPr>
              <a:t>statistics</a:t>
            </a:r>
            <a:r>
              <a:rPr lang="en-US" dirty="0" smtClean="0">
                <a:latin typeface="Arial" pitchFamily="34" charset="0"/>
                <a:cs typeface="Arial" pitchFamily="34" charset="0"/>
              </a:rPr>
              <a:t> (</a:t>
            </a:r>
            <a:r>
              <a:rPr lang="en-US" i="1" dirty="0" smtClean="0">
                <a:latin typeface="Arial" pitchFamily="34" charset="0"/>
                <a:cs typeface="Arial" pitchFamily="34" charset="0"/>
              </a:rPr>
              <a:t>i.e.</a:t>
            </a:r>
            <a:r>
              <a:rPr lang="en-US" dirty="0" smtClean="0">
                <a:latin typeface="Arial" pitchFamily="34" charset="0"/>
                <a:cs typeface="Arial" pitchFamily="34" charset="0"/>
              </a:rPr>
              <a:t>  , </a:t>
            </a:r>
            <a:r>
              <a:rPr lang="en-US" i="1" dirty="0" smtClean="0">
                <a:latin typeface="Arial" pitchFamily="34" charset="0"/>
                <a:cs typeface="Arial" pitchFamily="34" charset="0"/>
              </a:rPr>
              <a:t>s</a:t>
            </a:r>
            <a:r>
              <a:rPr lang="en-US" dirty="0" smtClean="0">
                <a:latin typeface="Arial" pitchFamily="34" charset="0"/>
                <a:cs typeface="Arial" pitchFamily="34" charset="0"/>
              </a:rPr>
              <a:t> ) is a characteristic of the </a:t>
            </a:r>
            <a:r>
              <a:rPr lang="en-US" b="1" i="1" dirty="0" smtClean="0">
                <a:latin typeface="Arial" pitchFamily="34" charset="0"/>
                <a:cs typeface="Arial" pitchFamily="34" charset="0"/>
              </a:rPr>
              <a:t>sample</a:t>
            </a:r>
          </a:p>
          <a:p>
            <a:pPr eaLnBrk="1" hangingPunct="1"/>
            <a:endParaRPr lang="en-US" dirty="0" smtClean="0">
              <a:latin typeface="Arial" pitchFamily="34" charset="0"/>
              <a:cs typeface="Arial" pitchFamily="34" charset="0"/>
            </a:endParaRPr>
          </a:p>
        </p:txBody>
      </p:sp>
      <p:sp>
        <p:nvSpPr>
          <p:cNvPr id="1029" name="TextBox 5"/>
          <p:cNvSpPr txBox="1">
            <a:spLocks noChangeArrowheads="1"/>
          </p:cNvSpPr>
          <p:nvPr/>
        </p:nvSpPr>
        <p:spPr bwMode="auto">
          <a:xfrm>
            <a:off x="1295400" y="2514600"/>
            <a:ext cx="4595813" cy="1938338"/>
          </a:xfrm>
          <a:prstGeom prst="rect">
            <a:avLst/>
          </a:prstGeom>
          <a:noFill/>
          <a:ln w="9525">
            <a:noFill/>
            <a:miter lim="800000"/>
            <a:headEnd/>
            <a:tailEnd/>
          </a:ln>
        </p:spPr>
        <p:txBody>
          <a:bodyPr wrap="none">
            <a:spAutoFit/>
          </a:bodyPr>
          <a:lstStyle/>
          <a:p>
            <a:r>
              <a:rPr lang="en-US" sz="2000" i="1"/>
              <a:t>For example:</a:t>
            </a:r>
          </a:p>
          <a:p>
            <a:endParaRPr lang="en-US" sz="2000"/>
          </a:p>
          <a:p>
            <a:r>
              <a:rPr lang="en-US" sz="2000"/>
              <a:t>Flip a coin 3 times</a:t>
            </a:r>
          </a:p>
          <a:p>
            <a:endParaRPr lang="en-US" sz="2000"/>
          </a:p>
          <a:p>
            <a:r>
              <a:rPr lang="en-US" sz="2000" b="1" i="1"/>
              <a:t>Sample </a:t>
            </a:r>
            <a:r>
              <a:rPr lang="en-US" sz="2000"/>
              <a:t>= 3 flips</a:t>
            </a:r>
          </a:p>
          <a:p>
            <a:r>
              <a:rPr lang="en-US" sz="2000" b="1" i="1"/>
              <a:t>Population </a:t>
            </a:r>
            <a:r>
              <a:rPr lang="en-US" sz="2000"/>
              <a:t>= All possible flips (infinite)</a:t>
            </a:r>
          </a:p>
        </p:txBody>
      </p:sp>
      <p:graphicFrame>
        <p:nvGraphicFramePr>
          <p:cNvPr id="1026" name="Object 6"/>
          <p:cNvGraphicFramePr>
            <a:graphicFrameLocks noChangeAspect="1"/>
          </p:cNvGraphicFramePr>
          <p:nvPr/>
        </p:nvGraphicFramePr>
        <p:xfrm>
          <a:off x="3059113" y="5613400"/>
          <a:ext cx="228600" cy="293688"/>
        </p:xfrm>
        <a:graphic>
          <a:graphicData uri="http://schemas.openxmlformats.org/presentationml/2006/ole">
            <p:oleObj spid="_x0000_s1026" name="Equation" r:id="rId4" imgW="177480" imgH="190440" progId="">
              <p:embed/>
            </p:oleObj>
          </a:graphicData>
        </a:graphic>
      </p:graphicFrame>
    </p:spTree>
  </p:cSld>
  <p:clrMapOvr>
    <a:masterClrMapping/>
  </p:clrMapOvr>
  <p:transition advTm="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2725"/>
            <a:ext cx="7467600" cy="1143000"/>
          </a:xfrm>
        </p:spPr>
        <p:txBody>
          <a:bodyPr/>
          <a:lstStyle/>
          <a:p>
            <a:pPr>
              <a:defRPr/>
            </a:pPr>
            <a:r>
              <a:rPr lang="en-US" sz="3600" b="1" dirty="0" smtClean="0">
                <a:latin typeface="Calibri" pitchFamily="34" charset="0"/>
                <a:cs typeface="Calibri" pitchFamily="34" charset="0"/>
              </a:rPr>
              <a:t>Result</a:t>
            </a:r>
            <a:endParaRPr lang="en-US" sz="3600" b="1" dirty="0">
              <a:latin typeface="Calibri" pitchFamily="34" charset="0"/>
              <a:cs typeface="Calibri" pitchFamily="34" charset="0"/>
            </a:endParaRPr>
          </a:p>
        </p:txBody>
      </p:sp>
      <p:pic>
        <p:nvPicPr>
          <p:cNvPr id="59395" name="Picture 2"/>
          <p:cNvPicPr>
            <a:picLocks noChangeAspect="1" noChangeArrowheads="1"/>
          </p:cNvPicPr>
          <p:nvPr/>
        </p:nvPicPr>
        <p:blipFill>
          <a:blip r:embed="rId3" cstate="print"/>
          <a:srcRect/>
          <a:stretch>
            <a:fillRect/>
          </a:stretch>
        </p:blipFill>
        <p:spPr bwMode="auto">
          <a:xfrm>
            <a:off x="822325" y="822325"/>
            <a:ext cx="7467600" cy="5595938"/>
          </a:xfrm>
          <a:prstGeom prst="rect">
            <a:avLst/>
          </a:prstGeom>
          <a:noFill/>
          <a:ln w="9525">
            <a:noFill/>
            <a:miter lim="800000"/>
            <a:headEnd/>
            <a:tailEnd/>
          </a:ln>
        </p:spPr>
      </p:pic>
    </p:spTree>
  </p:cSld>
  <p:clrMapOvr>
    <a:masterClrMapping/>
  </p:clrMapOvr>
  <p:transition advTm="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smtClean="0">
                <a:latin typeface="Calibri" pitchFamily="34" charset="0"/>
                <a:cs typeface="Calibri" pitchFamily="34" charset="0"/>
              </a:rPr>
              <a:t>Summary</a:t>
            </a:r>
            <a:endParaRPr lang="en-US" sz="3600" b="1" dirty="0">
              <a:latin typeface="Calibri" pitchFamily="34" charset="0"/>
              <a:cs typeface="Calibri" pitchFamily="34" charset="0"/>
            </a:endParaRPr>
          </a:p>
        </p:txBody>
      </p:sp>
      <p:sp>
        <p:nvSpPr>
          <p:cNvPr id="61443" name="Content Placeholder 2"/>
          <p:cNvSpPr>
            <a:spLocks noGrp="1"/>
          </p:cNvSpPr>
          <p:nvPr>
            <p:ph sz="quarter" idx="1"/>
          </p:nvPr>
        </p:nvSpPr>
        <p:spPr>
          <a:xfrm>
            <a:off x="457200" y="1600200"/>
            <a:ext cx="7467600" cy="4873625"/>
          </a:xfrm>
        </p:spPr>
        <p:txBody>
          <a:bodyPr/>
          <a:lstStyle/>
          <a:p>
            <a:pPr>
              <a:buClrTx/>
              <a:buSzPct val="100000"/>
              <a:buFont typeface="Wingdings" pitchFamily="2" charset="2"/>
              <a:buChar char="v"/>
            </a:pPr>
            <a:r>
              <a:rPr lang="en-US" dirty="0" smtClean="0"/>
              <a:t>Descriptive statistics</a:t>
            </a:r>
          </a:p>
          <a:p>
            <a:pPr lvl="1">
              <a:buClrTx/>
            </a:pPr>
            <a:r>
              <a:rPr lang="en-US" dirty="0" smtClean="0"/>
              <a:t>Measure of central tendency, dispersion, &amp; association </a:t>
            </a:r>
          </a:p>
          <a:p>
            <a:pPr lvl="1">
              <a:buClrTx/>
            </a:pPr>
            <a:endParaRPr lang="en-US" dirty="0" smtClean="0"/>
          </a:p>
          <a:p>
            <a:pPr>
              <a:buClrTx/>
              <a:buSzPct val="100000"/>
              <a:buFont typeface="Wingdings" pitchFamily="2" charset="2"/>
              <a:buChar char="v"/>
            </a:pPr>
            <a:r>
              <a:rPr lang="en-US" dirty="0" smtClean="0"/>
              <a:t>Inferential statistics</a:t>
            </a:r>
          </a:p>
          <a:p>
            <a:pPr marL="547687" lvl="2">
              <a:spcBef>
                <a:spcPts val="600"/>
              </a:spcBef>
              <a:buClrTx/>
              <a:buSzPct val="100000"/>
              <a:buFont typeface="Arial" pitchFamily="34" charset="0"/>
              <a:buChar char="•"/>
            </a:pPr>
            <a:r>
              <a:rPr lang="en-US" sz="2100" dirty="0" smtClean="0"/>
              <a:t>Hypothesis, errors, p-value, power</a:t>
            </a:r>
          </a:p>
          <a:p>
            <a:pPr>
              <a:buClrTx/>
            </a:pPr>
            <a:endParaRPr lang="en-US" dirty="0" smtClean="0"/>
          </a:p>
          <a:p>
            <a:pPr>
              <a:buClrTx/>
              <a:buSzPct val="100000"/>
              <a:buFont typeface="Wingdings" pitchFamily="2" charset="2"/>
              <a:buChar char="v"/>
            </a:pPr>
            <a:r>
              <a:rPr lang="en-US" dirty="0" smtClean="0"/>
              <a:t>Three statistical tests and their applications</a:t>
            </a:r>
          </a:p>
          <a:p>
            <a:pPr lvl="1">
              <a:buClrTx/>
            </a:pPr>
            <a:r>
              <a:rPr lang="en-US" dirty="0" smtClean="0"/>
              <a:t>Two sample unpaired test, paired t test and one way ANOVA</a:t>
            </a:r>
          </a:p>
          <a:p>
            <a:pPr lvl="2">
              <a:buClrTx/>
            </a:pPr>
            <a:r>
              <a:rPr lang="en-US" dirty="0" smtClean="0"/>
              <a:t>Assumptions and assumptions check in excel</a:t>
            </a:r>
          </a:p>
          <a:p>
            <a:pPr lvl="1"/>
            <a:endParaRPr lang="en-US" dirty="0" smtClean="0"/>
          </a:p>
        </p:txBody>
      </p:sp>
    </p:spTree>
  </p:cSld>
  <p:clrMapOvr>
    <a:masterClrMapping/>
  </p:clrMapOvr>
  <p:transition advTm="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pPr>
              <a:defRPr/>
            </a:pPr>
            <a:r>
              <a:rPr lang="en-US" sz="3600" b="1" dirty="0" smtClean="0">
                <a:latin typeface="Calibri" pitchFamily="34" charset="0"/>
                <a:cs typeface="Calibri" pitchFamily="34" charset="0"/>
              </a:rPr>
              <a:t>Basic Statistics tools</a:t>
            </a:r>
            <a:endParaRPr lang="en-US" sz="3600" b="1" dirty="0">
              <a:latin typeface="Calibri" pitchFamily="34" charset="0"/>
              <a:cs typeface="Calibri" pitchFamily="34" charset="0"/>
            </a:endParaRPr>
          </a:p>
        </p:txBody>
      </p:sp>
      <p:sp>
        <p:nvSpPr>
          <p:cNvPr id="60419" name="TextBox 3"/>
          <p:cNvSpPr txBox="1">
            <a:spLocks noChangeArrowheads="1"/>
          </p:cNvSpPr>
          <p:nvPr/>
        </p:nvSpPr>
        <p:spPr bwMode="auto">
          <a:xfrm>
            <a:off x="609600" y="1295400"/>
            <a:ext cx="7866063" cy="5324475"/>
          </a:xfrm>
          <a:prstGeom prst="rect">
            <a:avLst/>
          </a:prstGeom>
          <a:noFill/>
          <a:ln w="9525">
            <a:noFill/>
            <a:miter lim="800000"/>
            <a:headEnd/>
            <a:tailEnd/>
          </a:ln>
        </p:spPr>
        <p:txBody>
          <a:bodyPr wrap="none">
            <a:spAutoFit/>
          </a:bodyPr>
          <a:lstStyle/>
          <a:p>
            <a:r>
              <a:rPr lang="en-US" b="1" dirty="0"/>
              <a:t>Statistics </a:t>
            </a:r>
            <a:r>
              <a:rPr lang="en-US" b="1" dirty="0" err="1"/>
              <a:t>softwares</a:t>
            </a:r>
            <a:r>
              <a:rPr lang="en-US" b="1" dirty="0"/>
              <a:t> and packages:</a:t>
            </a:r>
          </a:p>
          <a:p>
            <a:endParaRPr lang="en-US" sz="800" dirty="0"/>
          </a:p>
          <a:p>
            <a:r>
              <a:rPr lang="en-US" dirty="0"/>
              <a:t>1.Excel and add-ins: XL Statistics, Analyze-it , </a:t>
            </a:r>
            <a:r>
              <a:rPr lang="en-US" dirty="0" err="1"/>
              <a:t>EZAnalyze</a:t>
            </a:r>
            <a:r>
              <a:rPr lang="en-US" dirty="0"/>
              <a:t>, Analysis </a:t>
            </a:r>
            <a:r>
              <a:rPr lang="en-US" dirty="0" err="1"/>
              <a:t>Toolpak</a:t>
            </a:r>
            <a:endParaRPr lang="en-US" dirty="0"/>
          </a:p>
          <a:p>
            <a:r>
              <a:rPr lang="en-US" dirty="0"/>
              <a:t>2. </a:t>
            </a:r>
            <a:r>
              <a:rPr lang="en-US" dirty="0" smtClean="0"/>
              <a:t>Prism (available for the </a:t>
            </a:r>
            <a:r>
              <a:rPr lang="en-US" smtClean="0"/>
              <a:t>whole Sanford-Burnham), </a:t>
            </a:r>
            <a:r>
              <a:rPr lang="en-US" dirty="0" err="1"/>
              <a:t>minitab</a:t>
            </a:r>
            <a:endParaRPr lang="en-US" dirty="0"/>
          </a:p>
          <a:p>
            <a:r>
              <a:rPr lang="en-US" dirty="0"/>
              <a:t>3. SAS</a:t>
            </a:r>
          </a:p>
          <a:p>
            <a:r>
              <a:rPr lang="en-US" dirty="0"/>
              <a:t>4. </a:t>
            </a:r>
            <a:r>
              <a:rPr lang="en-US" dirty="0" err="1"/>
              <a:t>Hmisc</a:t>
            </a:r>
            <a:r>
              <a:rPr lang="en-US" dirty="0"/>
              <a:t>, </a:t>
            </a:r>
            <a:r>
              <a:rPr lang="en-US" dirty="0" err="1"/>
              <a:t>Pastecs</a:t>
            </a:r>
            <a:r>
              <a:rPr lang="en-US" dirty="0"/>
              <a:t>, psych, </a:t>
            </a:r>
            <a:r>
              <a:rPr lang="en-US" dirty="0" err="1"/>
              <a:t>pwr</a:t>
            </a:r>
            <a:r>
              <a:rPr lang="en-US" dirty="0"/>
              <a:t>, etc. in R</a:t>
            </a:r>
          </a:p>
          <a:p>
            <a:endParaRPr lang="en-US" dirty="0"/>
          </a:p>
          <a:p>
            <a:r>
              <a:rPr lang="en-US" b="1" dirty="0"/>
              <a:t>Basic statistics books:</a:t>
            </a:r>
          </a:p>
          <a:p>
            <a:endParaRPr lang="en-US" sz="800" b="1" dirty="0"/>
          </a:p>
          <a:p>
            <a:r>
              <a:rPr lang="en-US" dirty="0"/>
              <a:t>1. Intro Stats, SDSU, 2</a:t>
            </a:r>
            <a:r>
              <a:rPr lang="en-US" baseline="30000" dirty="0"/>
              <a:t>nd</a:t>
            </a:r>
            <a:r>
              <a:rPr lang="en-US" dirty="0"/>
              <a:t> edition, </a:t>
            </a:r>
            <a:r>
              <a:rPr lang="en-US" dirty="0" err="1"/>
              <a:t>Deveaux</a:t>
            </a:r>
            <a:r>
              <a:rPr lang="en-US" dirty="0"/>
              <a:t>, </a:t>
            </a:r>
            <a:r>
              <a:rPr lang="en-US" dirty="0" err="1"/>
              <a:t>Velleman</a:t>
            </a:r>
            <a:r>
              <a:rPr lang="en-US" dirty="0"/>
              <a:t>, Bock</a:t>
            </a:r>
          </a:p>
          <a:p>
            <a:r>
              <a:rPr lang="en-US" dirty="0"/>
              <a:t>2.</a:t>
            </a:r>
            <a:r>
              <a:rPr lang="en-US" b="1" dirty="0"/>
              <a:t> </a:t>
            </a:r>
            <a:r>
              <a:rPr lang="en-US" dirty="0"/>
              <a:t>Choosing and Using Statistics: A Biologist's Guide </a:t>
            </a:r>
          </a:p>
          <a:p>
            <a:r>
              <a:rPr lang="en-US" dirty="0"/>
              <a:t>3. Introduction to Statistics for Biology </a:t>
            </a:r>
          </a:p>
          <a:p>
            <a:endParaRPr lang="en-US" dirty="0"/>
          </a:p>
          <a:p>
            <a:r>
              <a:rPr lang="en-US" b="1" dirty="0"/>
              <a:t>Statistics videos:</a:t>
            </a:r>
          </a:p>
          <a:p>
            <a:endParaRPr lang="en-US" sz="800" b="1" dirty="0"/>
          </a:p>
          <a:p>
            <a:r>
              <a:rPr lang="en-US" dirty="0"/>
              <a:t>1. </a:t>
            </a:r>
            <a:r>
              <a:rPr lang="en-US" dirty="0">
                <a:hlinkClick r:id="rId3"/>
              </a:rPr>
              <a:t>http://www.microbiologybytes.com/maths/videos</a:t>
            </a:r>
            <a:endParaRPr lang="en-US" dirty="0"/>
          </a:p>
          <a:p>
            <a:r>
              <a:rPr lang="en-US" dirty="0"/>
              <a:t>2. </a:t>
            </a:r>
            <a:r>
              <a:rPr lang="en-US" dirty="0">
                <a:hlinkClick r:id="rId4"/>
              </a:rPr>
              <a:t>http://www.youtube.com</a:t>
            </a:r>
            <a:r>
              <a:rPr lang="en-US" dirty="0"/>
              <a:t>: descriptive statistics, basic statistics, </a:t>
            </a:r>
          </a:p>
          <a:p>
            <a:r>
              <a:rPr lang="en-US" dirty="0"/>
              <a:t>install 2007 Excel  data analysis add-ins…</a:t>
            </a:r>
          </a:p>
          <a:p>
            <a:endParaRPr lang="en-US" dirty="0"/>
          </a:p>
          <a:p>
            <a:r>
              <a:rPr lang="en-US" dirty="0"/>
              <a:t>	</a:t>
            </a:r>
          </a:p>
        </p:txBody>
      </p:sp>
    </p:spTree>
  </p:cSld>
  <p:clrMapOvr>
    <a:masterClrMapping/>
  </p:clrMapOvr>
  <p:transition advTm="16"/>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p:cNvPicPr>
            <a:picLocks noChangeAspect="1" noChangeArrowheads="1"/>
          </p:cNvPicPr>
          <p:nvPr/>
        </p:nvPicPr>
        <p:blipFill>
          <a:blip r:embed="rId3" cstate="print"/>
          <a:srcRect/>
          <a:stretch>
            <a:fillRect/>
          </a:stretch>
        </p:blipFill>
        <p:spPr bwMode="auto">
          <a:xfrm>
            <a:off x="4173538" y="247650"/>
            <a:ext cx="4572000" cy="2473325"/>
          </a:xfrm>
          <a:prstGeom prst="rect">
            <a:avLst/>
          </a:prstGeom>
          <a:noFill/>
          <a:ln w="9525">
            <a:noFill/>
            <a:miter lim="800000"/>
            <a:headEnd/>
            <a:tailEnd/>
          </a:ln>
        </p:spPr>
      </p:pic>
      <p:sp>
        <p:nvSpPr>
          <p:cNvPr id="62467" name="TextBox 3"/>
          <p:cNvSpPr txBox="1">
            <a:spLocks noChangeArrowheads="1"/>
          </p:cNvSpPr>
          <p:nvPr/>
        </p:nvSpPr>
        <p:spPr bwMode="auto">
          <a:xfrm>
            <a:off x="1066800" y="3111500"/>
            <a:ext cx="6970713" cy="584200"/>
          </a:xfrm>
          <a:prstGeom prst="rect">
            <a:avLst/>
          </a:prstGeom>
          <a:noFill/>
          <a:ln w="9525">
            <a:noFill/>
            <a:miter lim="800000"/>
            <a:headEnd/>
            <a:tailEnd/>
          </a:ln>
        </p:spPr>
        <p:txBody>
          <a:bodyPr wrap="none">
            <a:spAutoFit/>
          </a:bodyPr>
          <a:lstStyle/>
          <a:p>
            <a:r>
              <a:rPr lang="en-US" sz="3200">
                <a:latin typeface="Andalus" pitchFamily="18" charset="-78"/>
                <a:cs typeface="Andalus" pitchFamily="18" charset="-78"/>
              </a:rPr>
              <a:t>Thank You All for Coming and Cheers!!!</a:t>
            </a:r>
          </a:p>
        </p:txBody>
      </p:sp>
    </p:spTree>
  </p:cSld>
  <p:clrMapOvr>
    <a:masterClrMapping/>
  </p:clrMapOvr>
  <p:transition advTm="38907"/>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3"/>
          <p:cNvSpPr txBox="1">
            <a:spLocks noChangeArrowheads="1"/>
          </p:cNvSpPr>
          <p:nvPr/>
        </p:nvSpPr>
        <p:spPr bwMode="auto">
          <a:xfrm>
            <a:off x="2895600" y="2286000"/>
            <a:ext cx="3005138" cy="708025"/>
          </a:xfrm>
          <a:prstGeom prst="rect">
            <a:avLst/>
          </a:prstGeom>
          <a:noFill/>
          <a:ln w="9525">
            <a:noFill/>
            <a:miter lim="800000"/>
            <a:headEnd/>
            <a:tailEnd/>
          </a:ln>
        </p:spPr>
        <p:txBody>
          <a:bodyPr wrap="none">
            <a:spAutoFit/>
          </a:bodyPr>
          <a:lstStyle/>
          <a:p>
            <a:r>
              <a:rPr lang="en-US" sz="4000" b="1"/>
              <a:t>Questions?</a:t>
            </a:r>
          </a:p>
        </p:txBody>
      </p:sp>
    </p:spTree>
  </p:cSld>
  <p:clrMapOvr>
    <a:masterClrMapping/>
  </p:clrMapOvr>
  <p:transition advTm="193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b="1" dirty="0" smtClean="0">
                <a:latin typeface="Calibri" pitchFamily="34" charset="0"/>
                <a:cs typeface="Calibri" pitchFamily="34" charset="0"/>
              </a:rPr>
              <a:t>Variables</a:t>
            </a:r>
            <a:endParaRPr lang="en-US" sz="3600" b="1" dirty="0">
              <a:latin typeface="Calibri" pitchFamily="34" charset="0"/>
              <a:cs typeface="Calibri" pitchFamily="34" charset="0"/>
            </a:endParaRPr>
          </a:p>
        </p:txBody>
      </p:sp>
      <p:sp>
        <p:nvSpPr>
          <p:cNvPr id="21507" name="Content Placeholder 2"/>
          <p:cNvSpPr>
            <a:spLocks noGrp="1"/>
          </p:cNvSpPr>
          <p:nvPr>
            <p:ph sz="quarter" idx="1"/>
          </p:nvPr>
        </p:nvSpPr>
        <p:spPr>
          <a:xfrm>
            <a:off x="457200" y="1600200"/>
            <a:ext cx="8153400" cy="4873625"/>
          </a:xfrm>
        </p:spPr>
        <p:txBody>
          <a:bodyPr/>
          <a:lstStyle/>
          <a:p>
            <a:pPr>
              <a:buClrTx/>
              <a:buNone/>
            </a:pPr>
            <a:r>
              <a:rPr lang="en-US" b="1" dirty="0" smtClean="0">
                <a:latin typeface="Arial" pitchFamily="34" charset="0"/>
                <a:cs typeface="Arial" pitchFamily="34" charset="0"/>
              </a:rPr>
              <a:t>Continuous variable</a:t>
            </a:r>
          </a:p>
          <a:p>
            <a:pPr>
              <a:buClrTx/>
            </a:pPr>
            <a:endParaRPr lang="en-US" sz="400" b="1" dirty="0" smtClean="0">
              <a:latin typeface="Arial" pitchFamily="34" charset="0"/>
              <a:cs typeface="Arial" pitchFamily="34" charset="0"/>
            </a:endParaRPr>
          </a:p>
          <a:p>
            <a:pPr lvl="1">
              <a:buClrTx/>
            </a:pPr>
            <a:r>
              <a:rPr lang="en-US" dirty="0" smtClean="0">
                <a:latin typeface="Arial" pitchFamily="34" charset="0"/>
                <a:cs typeface="Arial" pitchFamily="34" charset="0"/>
              </a:rPr>
              <a:t>Having an infinite number of values such as gene expression values</a:t>
            </a:r>
          </a:p>
          <a:p>
            <a:pPr lvl="1">
              <a:buClrTx/>
            </a:pPr>
            <a:endParaRPr lang="en-US" dirty="0" smtClean="0">
              <a:latin typeface="Arial" pitchFamily="34" charset="0"/>
              <a:cs typeface="Arial" pitchFamily="34" charset="0"/>
            </a:endParaRPr>
          </a:p>
          <a:p>
            <a:pPr>
              <a:buClrTx/>
              <a:buNone/>
            </a:pPr>
            <a:r>
              <a:rPr lang="en-US" b="1" dirty="0" smtClean="0">
                <a:latin typeface="Arial" pitchFamily="34" charset="0"/>
                <a:cs typeface="Arial" pitchFamily="34" charset="0"/>
              </a:rPr>
              <a:t>Categorical variable</a:t>
            </a:r>
          </a:p>
          <a:p>
            <a:pPr>
              <a:buClrTx/>
            </a:pPr>
            <a:endParaRPr lang="en-US" sz="400" b="1" dirty="0" smtClean="0">
              <a:latin typeface="Arial" pitchFamily="34" charset="0"/>
              <a:cs typeface="Arial" pitchFamily="34" charset="0"/>
            </a:endParaRPr>
          </a:p>
          <a:p>
            <a:pPr lvl="1">
              <a:buClrTx/>
            </a:pPr>
            <a:r>
              <a:rPr lang="en-US" dirty="0" smtClean="0">
                <a:latin typeface="Arial" pitchFamily="34" charset="0"/>
                <a:cs typeface="Arial" pitchFamily="34" charset="0"/>
              </a:rPr>
              <a:t>Ordinal</a:t>
            </a:r>
          </a:p>
          <a:p>
            <a:pPr lvl="2">
              <a:buClrTx/>
            </a:pPr>
            <a:r>
              <a:rPr lang="en-US" dirty="0" smtClean="0">
                <a:latin typeface="Arial" pitchFamily="34" charset="0"/>
                <a:cs typeface="Arial" pitchFamily="34" charset="0"/>
              </a:rPr>
              <a:t>Obvious order to the categories. i.e. different dosages of medicine</a:t>
            </a:r>
          </a:p>
          <a:p>
            <a:pPr lvl="2">
              <a:buClrTx/>
            </a:pPr>
            <a:endParaRPr lang="en-US" sz="1000" dirty="0" smtClean="0">
              <a:latin typeface="Arial" pitchFamily="34" charset="0"/>
              <a:cs typeface="Arial" pitchFamily="34" charset="0"/>
            </a:endParaRPr>
          </a:p>
          <a:p>
            <a:pPr lvl="1">
              <a:buClrTx/>
            </a:pPr>
            <a:r>
              <a:rPr lang="en-US" dirty="0" smtClean="0">
                <a:latin typeface="Arial" pitchFamily="34" charset="0"/>
                <a:cs typeface="Arial" pitchFamily="34" charset="0"/>
              </a:rPr>
              <a:t>Nominal </a:t>
            </a:r>
          </a:p>
          <a:p>
            <a:pPr lvl="2">
              <a:buClrTx/>
            </a:pPr>
            <a:r>
              <a:rPr lang="en-US" dirty="0" smtClean="0">
                <a:latin typeface="Arial" pitchFamily="34" charset="0"/>
                <a:cs typeface="Arial" pitchFamily="34" charset="0"/>
              </a:rPr>
              <a:t>No obvious order to the categories. i.e. type of cancer, gender, race </a:t>
            </a:r>
          </a:p>
        </p:txBody>
      </p:sp>
    </p:spTree>
  </p:cSld>
  <p:clrMapOvr>
    <a:masterClrMapping/>
  </p:clrMapOvr>
  <p:transition advTm="21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lstStyle/>
          <a:p>
            <a:pPr eaLnBrk="1" fontAlgn="auto" hangingPunct="1">
              <a:spcAft>
                <a:spcPts val="0"/>
              </a:spcAft>
              <a:defRPr/>
            </a:pPr>
            <a:r>
              <a:rPr lang="en-US" sz="3600" b="1" dirty="0" smtClean="0">
                <a:latin typeface="Calibri" pitchFamily="34" charset="0"/>
                <a:cs typeface="Calibri" pitchFamily="34" charset="0"/>
              </a:rPr>
              <a:t>Types of statistics</a:t>
            </a:r>
            <a:endParaRPr lang="en-US" sz="3600" b="1" dirty="0">
              <a:latin typeface="Calibri" pitchFamily="34" charset="0"/>
              <a:cs typeface="Calibri" pitchFamily="34" charset="0"/>
            </a:endParaRPr>
          </a:p>
        </p:txBody>
      </p:sp>
      <p:sp>
        <p:nvSpPr>
          <p:cNvPr id="22531" name="Content Placeholder 2"/>
          <p:cNvSpPr>
            <a:spLocks noGrp="1"/>
          </p:cNvSpPr>
          <p:nvPr>
            <p:ph sz="quarter" idx="1"/>
          </p:nvPr>
        </p:nvSpPr>
        <p:spPr>
          <a:xfrm>
            <a:off x="457200" y="1600200"/>
            <a:ext cx="7924800" cy="4873625"/>
          </a:xfrm>
        </p:spPr>
        <p:txBody>
          <a:bodyPr/>
          <a:lstStyle/>
          <a:p>
            <a:pPr eaLnBrk="1" hangingPunct="1">
              <a:buClrTx/>
              <a:buSzPct val="100000"/>
              <a:buNone/>
              <a:defRPr/>
            </a:pPr>
            <a:r>
              <a:rPr lang="en-US" b="1" dirty="0" smtClean="0">
                <a:latin typeface="Arial" pitchFamily="34" charset="0"/>
                <a:cs typeface="Arial" pitchFamily="34" charset="0"/>
              </a:rPr>
              <a:t>  Descriptive statistics</a:t>
            </a:r>
          </a:p>
          <a:p>
            <a:pPr lvl="1" eaLnBrk="1" hangingPunct="1">
              <a:buClrTx/>
              <a:defRPr/>
            </a:pPr>
            <a:r>
              <a:rPr lang="en-US" dirty="0" smtClean="0">
                <a:latin typeface="Arial" pitchFamily="34" charset="0"/>
                <a:cs typeface="Arial" pitchFamily="34" charset="0"/>
              </a:rPr>
              <a:t>Measure of central tendency, dispersion, association, etc.</a:t>
            </a:r>
          </a:p>
          <a:p>
            <a:pPr lvl="1" eaLnBrk="1" hangingPunct="1">
              <a:buClrTx/>
              <a:defRPr/>
            </a:pPr>
            <a:r>
              <a:rPr lang="en-US" dirty="0" smtClean="0">
                <a:latin typeface="Arial" pitchFamily="34" charset="0"/>
                <a:cs typeface="Arial" pitchFamily="34" charset="0"/>
              </a:rPr>
              <a:t>Usage of descriptive statistics</a:t>
            </a:r>
          </a:p>
          <a:p>
            <a:pPr lvl="2" eaLnBrk="1" hangingPunct="1">
              <a:buClrTx/>
              <a:defRPr/>
            </a:pPr>
            <a:r>
              <a:rPr lang="en-US" dirty="0" smtClean="0">
                <a:latin typeface="Arial" pitchFamily="34" charset="0"/>
                <a:cs typeface="Arial" pitchFamily="34" charset="0"/>
              </a:rPr>
              <a:t>Identify pattern</a:t>
            </a:r>
          </a:p>
          <a:p>
            <a:pPr lvl="2" eaLnBrk="1" hangingPunct="1">
              <a:buClrTx/>
              <a:defRPr/>
            </a:pPr>
            <a:r>
              <a:rPr lang="en-US" dirty="0" smtClean="0">
                <a:latin typeface="Arial" pitchFamily="34" charset="0"/>
                <a:cs typeface="Arial" pitchFamily="34" charset="0"/>
              </a:rPr>
              <a:t>Identify outliers</a:t>
            </a:r>
          </a:p>
          <a:p>
            <a:pPr lvl="2" eaLnBrk="1" hangingPunct="1">
              <a:buClrTx/>
              <a:defRPr/>
            </a:pPr>
            <a:r>
              <a:rPr lang="en-US" dirty="0" smtClean="0">
                <a:latin typeface="Arial" pitchFamily="34" charset="0"/>
                <a:cs typeface="Arial" pitchFamily="34" charset="0"/>
              </a:rPr>
              <a:t>Leads to hypothesis generating</a:t>
            </a:r>
          </a:p>
          <a:p>
            <a:pPr lvl="1" eaLnBrk="1" hangingPunct="1">
              <a:buClrTx/>
              <a:defRPr/>
            </a:pPr>
            <a:endParaRPr lang="en-US" sz="1200" dirty="0" smtClean="0">
              <a:latin typeface="Arial" pitchFamily="34" charset="0"/>
              <a:cs typeface="Arial" pitchFamily="34" charset="0"/>
            </a:endParaRPr>
          </a:p>
          <a:p>
            <a:pPr eaLnBrk="1" hangingPunct="1">
              <a:buClrTx/>
              <a:buNone/>
              <a:defRPr/>
            </a:pPr>
            <a:r>
              <a:rPr lang="en-US" b="1" dirty="0" smtClean="0">
                <a:latin typeface="Arial" pitchFamily="34" charset="0"/>
                <a:cs typeface="Arial" pitchFamily="34" charset="0"/>
              </a:rPr>
              <a:t>  Inferential statistics</a:t>
            </a:r>
          </a:p>
          <a:p>
            <a:pPr lvl="1" eaLnBrk="1" hangingPunct="1">
              <a:buClrTx/>
              <a:defRPr/>
            </a:pPr>
            <a:r>
              <a:rPr lang="en-US" dirty="0" smtClean="0">
                <a:solidFill>
                  <a:schemeClr val="accent6">
                    <a:lumMod val="60000"/>
                    <a:lumOff val="40000"/>
                  </a:schemeClr>
                </a:solidFill>
                <a:latin typeface="Arial" pitchFamily="34" charset="0"/>
                <a:cs typeface="Arial" pitchFamily="34" charset="0"/>
              </a:rPr>
              <a:t>Hypothesis, type I and type II error, p-value, power</a:t>
            </a:r>
          </a:p>
          <a:p>
            <a:pPr lvl="1" eaLnBrk="1" hangingPunct="1">
              <a:buClrTx/>
              <a:defRPr/>
            </a:pPr>
            <a:r>
              <a:rPr lang="en-US" dirty="0" smtClean="0">
                <a:solidFill>
                  <a:schemeClr val="accent6">
                    <a:lumMod val="60000"/>
                    <a:lumOff val="40000"/>
                  </a:schemeClr>
                </a:solidFill>
                <a:latin typeface="Arial" pitchFamily="34" charset="0"/>
                <a:cs typeface="Arial" pitchFamily="34" charset="0"/>
              </a:rPr>
              <a:t>Usage of inferential statistics</a:t>
            </a:r>
          </a:p>
          <a:p>
            <a:pPr lvl="2" eaLnBrk="1" hangingPunct="1">
              <a:buClrTx/>
              <a:defRPr/>
            </a:pPr>
            <a:r>
              <a:rPr lang="en-US" dirty="0" smtClean="0">
                <a:solidFill>
                  <a:schemeClr val="accent6">
                    <a:lumMod val="60000"/>
                    <a:lumOff val="40000"/>
                  </a:schemeClr>
                </a:solidFill>
                <a:latin typeface="Arial" pitchFamily="34" charset="0"/>
                <a:cs typeface="Arial" pitchFamily="34" charset="0"/>
              </a:rPr>
              <a:t>Distinguish true difference from random variation</a:t>
            </a:r>
          </a:p>
          <a:p>
            <a:pPr lvl="2" eaLnBrk="1" hangingPunct="1">
              <a:buClrTx/>
              <a:defRPr/>
            </a:pPr>
            <a:r>
              <a:rPr lang="en-US" dirty="0" smtClean="0">
                <a:solidFill>
                  <a:schemeClr val="accent6">
                    <a:lumMod val="60000"/>
                    <a:lumOff val="40000"/>
                  </a:schemeClr>
                </a:solidFill>
                <a:latin typeface="Arial" pitchFamily="34" charset="0"/>
                <a:cs typeface="Arial" pitchFamily="34" charset="0"/>
              </a:rPr>
              <a:t>Allows hypothesis testing</a:t>
            </a:r>
          </a:p>
        </p:txBody>
      </p:sp>
    </p:spTree>
  </p:cSld>
  <p:clrMapOvr>
    <a:masterClrMapping/>
  </p:clrMapOvr>
  <p:transition advTm="46"/>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800"/>
            <a:ext cx="7467600" cy="1143000"/>
          </a:xfrm>
        </p:spPr>
        <p:txBody>
          <a:bodyPr>
            <a:noAutofit/>
          </a:bodyPr>
          <a:lstStyle/>
          <a:p>
            <a:pPr eaLnBrk="1" fontAlgn="auto" hangingPunct="1">
              <a:spcAft>
                <a:spcPts val="0"/>
              </a:spcAft>
              <a:defRPr/>
            </a:pPr>
            <a:r>
              <a:rPr lang="en-US" sz="3600" b="1" dirty="0" smtClean="0">
                <a:latin typeface="Calibri" pitchFamily="34" charset="0"/>
                <a:cs typeface="Calibri" pitchFamily="34" charset="0"/>
              </a:rPr>
              <a:t>Measures of central tendency and dispersion</a:t>
            </a:r>
            <a:endParaRPr lang="en-US" sz="3600" b="1" dirty="0">
              <a:latin typeface="Calibri" pitchFamily="34" charset="0"/>
              <a:cs typeface="Calibri" pitchFamily="34" charset="0"/>
            </a:endParaRPr>
          </a:p>
        </p:txBody>
      </p:sp>
      <p:sp>
        <p:nvSpPr>
          <p:cNvPr id="2052" name="Content Placeholder 2"/>
          <p:cNvSpPr>
            <a:spLocks noGrp="1"/>
          </p:cNvSpPr>
          <p:nvPr>
            <p:ph sz="quarter" idx="1"/>
          </p:nvPr>
        </p:nvSpPr>
        <p:spPr>
          <a:xfrm>
            <a:off x="839788" y="1600200"/>
            <a:ext cx="8532812" cy="4873625"/>
          </a:xfrm>
        </p:spPr>
        <p:txBody>
          <a:bodyPr/>
          <a:lstStyle/>
          <a:p>
            <a:pPr eaLnBrk="1" hangingPunct="1">
              <a:buClrTx/>
              <a:buNone/>
            </a:pPr>
            <a:r>
              <a:rPr lang="en-US" sz="2200" b="1" dirty="0" smtClean="0">
                <a:latin typeface="Arial" pitchFamily="34" charset="0"/>
                <a:cs typeface="Arial" pitchFamily="34" charset="0"/>
              </a:rPr>
              <a:t>Measures of central tendency: mean, median and mode</a:t>
            </a:r>
          </a:p>
          <a:p>
            <a:pPr eaLnBrk="1" hangingPunct="1">
              <a:buClrTx/>
              <a:buNone/>
            </a:pPr>
            <a:r>
              <a:rPr lang="en-US" sz="2200" b="1" dirty="0" smtClean="0">
                <a:latin typeface="Arial" pitchFamily="34" charset="0"/>
                <a:cs typeface="Arial" pitchFamily="34" charset="0"/>
              </a:rPr>
              <a:t>Measures of dispersion</a:t>
            </a:r>
          </a:p>
          <a:p>
            <a:pPr lvl="1" eaLnBrk="1" hangingPunct="1">
              <a:buClrTx/>
            </a:pPr>
            <a:r>
              <a:rPr lang="en-US" dirty="0" smtClean="0">
                <a:latin typeface="Arial" pitchFamily="34" charset="0"/>
                <a:cs typeface="Arial" pitchFamily="34" charset="0"/>
              </a:rPr>
              <a:t>Range and </a:t>
            </a:r>
            <a:r>
              <a:rPr lang="en-US" dirty="0" err="1" smtClean="0">
                <a:latin typeface="Arial" pitchFamily="34" charset="0"/>
                <a:cs typeface="Arial" pitchFamily="34" charset="0"/>
              </a:rPr>
              <a:t>interquantile</a:t>
            </a:r>
            <a:r>
              <a:rPr lang="en-US" dirty="0" smtClean="0">
                <a:latin typeface="Arial" pitchFamily="34" charset="0"/>
                <a:cs typeface="Arial" pitchFamily="34" charset="0"/>
              </a:rPr>
              <a:t> range (IQR)</a:t>
            </a:r>
          </a:p>
          <a:p>
            <a:pPr lvl="2" eaLnBrk="1" hangingPunct="1">
              <a:buClrTx/>
            </a:pPr>
            <a:r>
              <a:rPr lang="en-US" dirty="0" smtClean="0">
                <a:latin typeface="Arial" pitchFamily="34" charset="0"/>
                <a:cs typeface="Arial" pitchFamily="34" charset="0"/>
              </a:rPr>
              <a:t>Range=maximum value-minimum value</a:t>
            </a:r>
          </a:p>
          <a:p>
            <a:pPr lvl="2" eaLnBrk="1" hangingPunct="1">
              <a:buClrTx/>
            </a:pPr>
            <a:r>
              <a:rPr lang="en-US" dirty="0" smtClean="0">
                <a:latin typeface="Arial" pitchFamily="34" charset="0"/>
                <a:cs typeface="Arial" pitchFamily="34" charset="0"/>
              </a:rPr>
              <a:t>IQR=75</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percentile-25</a:t>
            </a:r>
            <a:r>
              <a:rPr lang="en-US" baseline="30000" dirty="0" smtClean="0">
                <a:latin typeface="Arial" pitchFamily="34" charset="0"/>
                <a:cs typeface="Arial" pitchFamily="34" charset="0"/>
              </a:rPr>
              <a:t>th</a:t>
            </a:r>
            <a:r>
              <a:rPr lang="en-US" dirty="0" smtClean="0">
                <a:latin typeface="Arial" pitchFamily="34" charset="0"/>
                <a:cs typeface="Arial" pitchFamily="34" charset="0"/>
              </a:rPr>
              <a:t> percentile (Q3-Q1)</a:t>
            </a:r>
          </a:p>
          <a:p>
            <a:pPr eaLnBrk="1" hangingPunct="1">
              <a:buClrTx/>
            </a:pPr>
            <a:endParaRPr lang="en-US" sz="400" b="1" dirty="0" smtClean="0">
              <a:latin typeface="Arial" pitchFamily="34" charset="0"/>
              <a:cs typeface="Arial" pitchFamily="34" charset="0"/>
            </a:endParaRPr>
          </a:p>
          <a:p>
            <a:pPr lvl="1" eaLnBrk="1" hangingPunct="1">
              <a:buClrTx/>
            </a:pPr>
            <a:r>
              <a:rPr lang="en-US" dirty="0" smtClean="0">
                <a:latin typeface="Arial" pitchFamily="34" charset="0"/>
                <a:cs typeface="Arial" pitchFamily="34" charset="0"/>
              </a:rPr>
              <a:t>Variance</a:t>
            </a:r>
          </a:p>
          <a:p>
            <a:pPr eaLnBrk="1" hangingPunct="1">
              <a:buClrTx/>
            </a:pPr>
            <a:endParaRPr lang="en-US" dirty="0" smtClean="0">
              <a:latin typeface="Arial" pitchFamily="34" charset="0"/>
              <a:cs typeface="Arial" pitchFamily="34" charset="0"/>
            </a:endParaRPr>
          </a:p>
          <a:p>
            <a:pPr eaLnBrk="1" hangingPunct="1">
              <a:buClrTx/>
            </a:pPr>
            <a:endParaRPr lang="en-US" dirty="0" smtClean="0">
              <a:latin typeface="Arial" pitchFamily="34" charset="0"/>
              <a:cs typeface="Arial" pitchFamily="34" charset="0"/>
            </a:endParaRPr>
          </a:p>
          <a:p>
            <a:pPr lvl="1" eaLnBrk="1" hangingPunct="1">
              <a:buClrTx/>
            </a:pPr>
            <a:r>
              <a:rPr lang="en-US" dirty="0" smtClean="0">
                <a:latin typeface="Arial" pitchFamily="34" charset="0"/>
                <a:cs typeface="Arial" pitchFamily="34" charset="0"/>
              </a:rPr>
              <a:t>Standard deviation (</a:t>
            </a:r>
            <a:r>
              <a:rPr lang="en-US" i="1" dirty="0" smtClean="0">
                <a:latin typeface="Arial" pitchFamily="34" charset="0"/>
                <a:cs typeface="Arial" pitchFamily="34" charset="0"/>
              </a:rPr>
              <a:t>s</a:t>
            </a:r>
            <a:r>
              <a:rPr lang="en-US" dirty="0" smtClean="0">
                <a:latin typeface="Arial" pitchFamily="34" charset="0"/>
                <a:cs typeface="Arial" pitchFamily="34" charset="0"/>
              </a:rPr>
              <a:t>)</a:t>
            </a:r>
          </a:p>
          <a:p>
            <a:pPr lvl="1" eaLnBrk="1" hangingPunct="1">
              <a:buClrTx/>
            </a:pPr>
            <a:endParaRPr lang="en-US" sz="1000" dirty="0" smtClean="0">
              <a:latin typeface="Arial" pitchFamily="34" charset="0"/>
              <a:cs typeface="Arial" pitchFamily="34" charset="0"/>
            </a:endParaRPr>
          </a:p>
          <a:p>
            <a:pPr lvl="1" eaLnBrk="1" hangingPunct="1">
              <a:buClrTx/>
            </a:pPr>
            <a:r>
              <a:rPr lang="en-US" dirty="0" smtClean="0">
                <a:latin typeface="Arial" pitchFamily="34" charset="0"/>
                <a:cs typeface="Arial" pitchFamily="34" charset="0"/>
              </a:rPr>
              <a:t>Standard error of mean (</a:t>
            </a:r>
            <a:r>
              <a:rPr lang="en-US" i="1" dirty="0" smtClean="0">
                <a:latin typeface="Arial" pitchFamily="34" charset="0"/>
                <a:cs typeface="Arial" pitchFamily="34" charset="0"/>
              </a:rPr>
              <a:t>SEM</a:t>
            </a:r>
            <a:r>
              <a:rPr lang="en-US" dirty="0" smtClean="0">
                <a:latin typeface="Arial" pitchFamily="34" charset="0"/>
                <a:cs typeface="Arial" pitchFamily="34" charset="0"/>
              </a:rPr>
              <a:t>) </a:t>
            </a:r>
          </a:p>
          <a:p>
            <a:pPr eaLnBrk="1" hangingPunct="1"/>
            <a:endParaRPr lang="en-US" dirty="0" smtClean="0"/>
          </a:p>
          <a:p>
            <a:pPr lvl="1" eaLnBrk="1" hangingPunct="1">
              <a:buFont typeface="Wingdings 2" pitchFamily="18" charset="2"/>
              <a:buNone/>
            </a:pPr>
            <a:endParaRPr lang="en-US" dirty="0" smtClean="0"/>
          </a:p>
        </p:txBody>
      </p:sp>
      <p:graphicFrame>
        <p:nvGraphicFramePr>
          <p:cNvPr id="2050" name="Object 6"/>
          <p:cNvGraphicFramePr>
            <a:graphicFrameLocks noChangeAspect="1"/>
          </p:cNvGraphicFramePr>
          <p:nvPr/>
        </p:nvGraphicFramePr>
        <p:xfrm>
          <a:off x="2667000" y="3810000"/>
          <a:ext cx="1857375" cy="990600"/>
        </p:xfrm>
        <a:graphic>
          <a:graphicData uri="http://schemas.openxmlformats.org/presentationml/2006/ole">
            <p:oleObj spid="_x0000_s2050" name="Equation" r:id="rId4" imgW="1143000" imgH="609480" progId="">
              <p:embed/>
            </p:oleObj>
          </a:graphicData>
        </a:graphic>
      </p:graphicFrame>
      <p:pic>
        <p:nvPicPr>
          <p:cNvPr id="2053" name="Object 7"/>
          <p:cNvPicPr>
            <a:picLocks noChangeAspect="1" noChangeArrowheads="1"/>
          </p:cNvPicPr>
          <p:nvPr/>
        </p:nvPicPr>
        <p:blipFill>
          <a:blip r:embed="rId5" cstate="print"/>
          <a:srcRect/>
          <a:stretch>
            <a:fillRect/>
          </a:stretch>
        </p:blipFill>
        <p:spPr bwMode="auto">
          <a:xfrm>
            <a:off x="2667000" y="5867400"/>
            <a:ext cx="698500" cy="381000"/>
          </a:xfrm>
          <a:prstGeom prst="rect">
            <a:avLst/>
          </a:prstGeom>
          <a:noFill/>
          <a:ln w="9525">
            <a:noFill/>
            <a:miter lim="800000"/>
            <a:headEnd/>
            <a:tailEnd/>
          </a:ln>
        </p:spPr>
      </p:pic>
    </p:spTree>
  </p:cSld>
  <p:clrMapOvr>
    <a:masterClrMapping/>
  </p:clrMapOvr>
  <p:transition advTm="234"/>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388"/>
            <a:ext cx="7467600" cy="1143000"/>
          </a:xfrm>
        </p:spPr>
        <p:txBody>
          <a:bodyPr>
            <a:normAutofit fontScale="90000"/>
          </a:bodyPr>
          <a:lstStyle/>
          <a:p>
            <a:pPr>
              <a:defRPr/>
            </a:pPr>
            <a:r>
              <a:rPr lang="en-US" sz="4000" b="1" dirty="0" smtClean="0">
                <a:latin typeface="Calibri" pitchFamily="34" charset="0"/>
                <a:cs typeface="Calibri" pitchFamily="34" charset="0"/>
              </a:rPr>
              <a:t>Example 1</a:t>
            </a:r>
            <a:r>
              <a:rPr lang="en-US" sz="3600" b="1" dirty="0" smtClean="0">
                <a:latin typeface="Calibri" pitchFamily="34" charset="0"/>
                <a:cs typeface="Calibri" pitchFamily="34" charset="0"/>
              </a:rPr>
              <a:t>-evaluaing a new treatment in a prostate cancer study</a:t>
            </a:r>
            <a:endParaRPr lang="en-US" sz="3600" b="1" dirty="0">
              <a:latin typeface="Calibri" pitchFamily="34" charset="0"/>
              <a:cs typeface="Calibri" pitchFamily="34" charset="0"/>
            </a:endParaRPr>
          </a:p>
        </p:txBody>
      </p:sp>
      <p:sp>
        <p:nvSpPr>
          <p:cNvPr id="23555" name="TextBox 5"/>
          <p:cNvSpPr txBox="1">
            <a:spLocks noChangeArrowheads="1"/>
          </p:cNvSpPr>
          <p:nvPr/>
        </p:nvSpPr>
        <p:spPr bwMode="auto">
          <a:xfrm>
            <a:off x="1066800" y="1600200"/>
            <a:ext cx="5089525" cy="1323975"/>
          </a:xfrm>
          <a:prstGeom prst="rect">
            <a:avLst/>
          </a:prstGeom>
          <a:noFill/>
          <a:ln w="9525">
            <a:noFill/>
            <a:miter lim="800000"/>
            <a:headEnd/>
            <a:tailEnd/>
          </a:ln>
        </p:spPr>
        <p:txBody>
          <a:bodyPr wrap="none">
            <a:spAutoFit/>
          </a:bodyPr>
          <a:lstStyle/>
          <a:p>
            <a:pPr>
              <a:buFont typeface="Arial" pitchFamily="34" charset="0"/>
              <a:buChar char="•"/>
            </a:pPr>
            <a:r>
              <a:rPr lang="en-US" sz="1600">
                <a:latin typeface="Calibri" pitchFamily="34" charset="0"/>
                <a:cs typeface="Calibri" pitchFamily="34" charset="0"/>
              </a:rPr>
              <a:t> </a:t>
            </a:r>
            <a:r>
              <a:rPr lang="en-US" sz="1600"/>
              <a:t>12 patients, males, ranging in age from 47 to 73</a:t>
            </a:r>
          </a:p>
          <a:p>
            <a:pPr>
              <a:buFont typeface="Arial" pitchFamily="34" charset="0"/>
              <a:buChar char="•"/>
            </a:pPr>
            <a:endParaRPr lang="en-US" sz="1600"/>
          </a:p>
          <a:p>
            <a:pPr>
              <a:buFont typeface="Arial" pitchFamily="34" charset="0"/>
              <a:buChar char="•"/>
            </a:pPr>
            <a:r>
              <a:rPr lang="en-US" sz="1600"/>
              <a:t> All diagnosed as prostate cancer stage 4</a:t>
            </a:r>
          </a:p>
          <a:p>
            <a:pPr>
              <a:buFont typeface="Arial" pitchFamily="34" charset="0"/>
              <a:buChar char="•"/>
            </a:pPr>
            <a:endParaRPr lang="en-US" sz="1600"/>
          </a:p>
          <a:p>
            <a:pPr>
              <a:buFont typeface="Arial" pitchFamily="34" charset="0"/>
              <a:buChar char="•"/>
            </a:pPr>
            <a:r>
              <a:rPr lang="en-US" sz="1600"/>
              <a:t> Participating in the study within 4 weeks of diagnosis</a:t>
            </a:r>
          </a:p>
        </p:txBody>
      </p:sp>
      <p:graphicFrame>
        <p:nvGraphicFramePr>
          <p:cNvPr id="7" name="Table 6"/>
          <p:cNvGraphicFramePr>
            <a:graphicFrameLocks noGrp="1"/>
          </p:cNvGraphicFramePr>
          <p:nvPr/>
        </p:nvGraphicFramePr>
        <p:xfrm>
          <a:off x="533400" y="3733800"/>
          <a:ext cx="7162799" cy="741680"/>
        </p:xfrm>
        <a:graphic>
          <a:graphicData uri="http://schemas.openxmlformats.org/drawingml/2006/table">
            <a:tbl>
              <a:tblPr firstRow="1" bandRow="1">
                <a:tableStyleId>{2D5ABB26-0587-4C30-8999-92F81FD0307C}</a:tableStyleId>
              </a:tblPr>
              <a:tblGrid>
                <a:gridCol w="1261403"/>
                <a:gridCol w="467550"/>
                <a:gridCol w="493986"/>
                <a:gridCol w="493986"/>
                <a:gridCol w="493986"/>
                <a:gridCol w="493986"/>
                <a:gridCol w="493986"/>
                <a:gridCol w="493986"/>
                <a:gridCol w="493986"/>
                <a:gridCol w="493986"/>
                <a:gridCol w="493986"/>
                <a:gridCol w="493986"/>
                <a:gridCol w="493986"/>
              </a:tblGrid>
              <a:tr h="370840">
                <a:tc>
                  <a:txBody>
                    <a:bodyPr/>
                    <a:lstStyle/>
                    <a:p>
                      <a:pPr algn="ctr"/>
                      <a:r>
                        <a:rPr lang="en-US" sz="1400" b="1" dirty="0" smtClean="0">
                          <a:latin typeface="Calibri" pitchFamily="34" charset="0"/>
                          <a:cs typeface="Calibri" pitchFamily="34" charset="0"/>
                        </a:rPr>
                        <a:t>Subject #</a:t>
                      </a:r>
                      <a:endParaRPr lang="en-US" sz="14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1</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2</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3</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4</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5</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6</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7</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8</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9</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10</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11</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12</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400" b="1" dirty="0" smtClean="0">
                          <a:latin typeface="Calibri" pitchFamily="34" charset="0"/>
                          <a:cs typeface="Calibri" pitchFamily="34" charset="0"/>
                        </a:rPr>
                        <a:t>Survival time</a:t>
                      </a:r>
                      <a:endParaRPr lang="en-US" sz="1400" b="1"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3</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5</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6</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6</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8</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8</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9</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9</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9</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10</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11</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Calibri" pitchFamily="34" charset="0"/>
                          <a:cs typeface="Calibri" pitchFamily="34" charset="0"/>
                        </a:rPr>
                        <a:t>45</a:t>
                      </a:r>
                      <a:endParaRPr lang="en-US" sz="1600" dirty="0">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advTm="78"/>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ppt/theme/themeOverride2.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ppt/theme/themeOverride3.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0412C4E32C804380418E8DA4F2C2C2" ma:contentTypeVersion="3" ma:contentTypeDescription="Create a new document." ma:contentTypeScope="" ma:versionID="6eeda4c3a08a884719a6fe2e149fd01e">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9B52ACA-B1C1-4ADB-ACE9-4013F5176152}"/>
</file>

<file path=customXml/itemProps2.xml><?xml version="1.0" encoding="utf-8"?>
<ds:datastoreItem xmlns:ds="http://schemas.openxmlformats.org/officeDocument/2006/customXml" ds:itemID="{AB28FF7D-0D72-4093-A679-3076CFC6B7B4}"/>
</file>

<file path=customXml/itemProps3.xml><?xml version="1.0" encoding="utf-8"?>
<ds:datastoreItem xmlns:ds="http://schemas.openxmlformats.org/officeDocument/2006/customXml" ds:itemID="{8084D3F8-EC36-4A59-8AAD-BA94FBC36472}"/>
</file>

<file path=docProps/app.xml><?xml version="1.0" encoding="utf-8"?>
<Properties xmlns="http://schemas.openxmlformats.org/officeDocument/2006/extended-properties" xmlns:vt="http://schemas.openxmlformats.org/officeDocument/2006/docPropsVTypes">
  <Template>Oriel</Template>
  <TotalTime>8769</TotalTime>
  <Words>2511</Words>
  <Application>Microsoft Office PowerPoint</Application>
  <PresentationFormat>On-screen Show (4:3)</PresentationFormat>
  <Paragraphs>776</Paragraphs>
  <Slides>54</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Oriel</vt:lpstr>
      <vt:lpstr>Equation</vt:lpstr>
      <vt:lpstr>Slide 1</vt:lpstr>
      <vt:lpstr>Outline </vt:lpstr>
      <vt:lpstr>History of statistics </vt:lpstr>
      <vt:lpstr>Why statistics is important to biologists?</vt:lpstr>
      <vt:lpstr>Some important concepts</vt:lpstr>
      <vt:lpstr>Variables</vt:lpstr>
      <vt:lpstr>Types of statistics</vt:lpstr>
      <vt:lpstr>Measures of central tendency and dispersion</vt:lpstr>
      <vt:lpstr>Example 1-evaluaing a new treatment in a prostate cancer study</vt:lpstr>
      <vt:lpstr>Calculating mean, median, mode and standard deviation in excel</vt:lpstr>
      <vt:lpstr>Calculating mean, median, mode and standard deviation in excel+ add-ins (Analyse-it)</vt:lpstr>
      <vt:lpstr>Result</vt:lpstr>
      <vt:lpstr>Will they get funded?</vt:lpstr>
      <vt:lpstr>Choosing measure of central tendency and dispersion</vt:lpstr>
      <vt:lpstr>Choosing the right measurement</vt:lpstr>
      <vt:lpstr>Measure of association-pearson’s correlation</vt:lpstr>
      <vt:lpstr>Outline </vt:lpstr>
      <vt:lpstr>Inferential statistics</vt:lpstr>
      <vt:lpstr>Inferential statistics-hypothesis</vt:lpstr>
      <vt:lpstr>Inferential statistics-Error</vt:lpstr>
      <vt:lpstr>Relationship between FP rate and FN rate</vt:lpstr>
      <vt:lpstr>Inferential Statistics-P-value</vt:lpstr>
      <vt:lpstr>Inferential Statistics-Power</vt:lpstr>
      <vt:lpstr>Inferential Statistics-Power</vt:lpstr>
      <vt:lpstr>Relationship between power and its affecting factors</vt:lpstr>
      <vt:lpstr>Hypothesis testing</vt:lpstr>
      <vt:lpstr>Choosing tests-decision tree</vt:lpstr>
      <vt:lpstr>Slide 28</vt:lpstr>
      <vt:lpstr>Outline </vt:lpstr>
      <vt:lpstr>Student’s t test</vt:lpstr>
      <vt:lpstr>Common statistical tests-two sample unpaired t test</vt:lpstr>
      <vt:lpstr>application of two sample unpaired t test in biology</vt:lpstr>
      <vt:lpstr>Common statistical tests-two sample paired t test</vt:lpstr>
      <vt:lpstr>Application of two sample paired t test in biology</vt:lpstr>
      <vt:lpstr>Example 2</vt:lpstr>
      <vt:lpstr>Slide 36</vt:lpstr>
      <vt:lpstr>Normality check-unpaired t test</vt:lpstr>
      <vt:lpstr>Result-unpaired t test</vt:lpstr>
      <vt:lpstr>Result-paired t test</vt:lpstr>
      <vt:lpstr>Equal variance check</vt:lpstr>
      <vt:lpstr>Equal variance check</vt:lpstr>
      <vt:lpstr>Two sample unpaired t test</vt:lpstr>
      <vt:lpstr>Two sample paired t test </vt:lpstr>
      <vt:lpstr>Two sample unpaired t test and paired t test </vt:lpstr>
      <vt:lpstr>Common statistical tests-one way anova</vt:lpstr>
      <vt:lpstr>Most commonly used post-hoc anova</vt:lpstr>
      <vt:lpstr>Example 3-mice: lifetime vs. diet</vt:lpstr>
      <vt:lpstr>One way anova-decision tree</vt:lpstr>
      <vt:lpstr>One way anova analysis in excel+add-ins (analyze-it)</vt:lpstr>
      <vt:lpstr>Result</vt:lpstr>
      <vt:lpstr>Summary</vt:lpstr>
      <vt:lpstr>Basic Statistics tools</vt:lpstr>
      <vt:lpstr>Slide 53</vt:lpstr>
      <vt:lpstr>Slide 54</vt:lpstr>
    </vt:vector>
  </TitlesOfParts>
  <Company>Sanford-Burnham Medical Research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Stacy Huang</dc:creator>
  <cp:lastModifiedBy>Alexey Eroshkin</cp:lastModifiedBy>
  <cp:revision>677</cp:revision>
  <dcterms:created xsi:type="dcterms:W3CDTF">2010-11-11T18:02:12Z</dcterms:created>
  <dcterms:modified xsi:type="dcterms:W3CDTF">2010-12-08T23:19:54Z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0x010100AB0412C4E32C804380418E8DA4F2C2C2</vt:lpwstr>
  </property>
</Properties>
</file>