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89" r:id="rId4"/>
    <p:sldId id="284" r:id="rId5"/>
    <p:sldId id="283" r:id="rId6"/>
    <p:sldId id="295" r:id="rId7"/>
    <p:sldId id="292" r:id="rId8"/>
    <p:sldId id="293" r:id="rId9"/>
    <p:sldId id="294" r:id="rId10"/>
    <p:sldId id="296" r:id="rId11"/>
    <p:sldId id="287" r:id="rId12"/>
    <p:sldId id="288" r:id="rId13"/>
    <p:sldId id="29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67314" autoAdjust="0"/>
  </p:normalViewPr>
  <p:slideViewPr>
    <p:cSldViewPr>
      <p:cViewPr>
        <p:scale>
          <a:sx n="59" d="100"/>
          <a:sy n="59" d="100"/>
        </p:scale>
        <p:origin x="-3114" y="-480"/>
      </p:cViewPr>
      <p:guideLst>
        <p:guide orient="horz" pos="2160"/>
        <p:guide pos="2880"/>
      </p:guideLst>
    </p:cSldViewPr>
  </p:slideViewPr>
  <p:outlineViewPr>
    <p:cViewPr>
      <p:scale>
        <a:sx n="33" d="100"/>
        <a:sy n="33" d="100"/>
      </p:scale>
      <p:origin x="58"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0B422-54E1-4B13-8C37-E0DF10AA190A}" type="datetimeFigureOut">
              <a:rPr lang="en-US" smtClean="0"/>
              <a:pPr/>
              <a:t>2/12/2013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A1AF2-F582-434E-9FC6-5651CAF9E03F}" type="slidenum">
              <a:rPr lang="en-US" smtClean="0"/>
              <a:pPr/>
              <a:t>‹#›</a:t>
            </a:fld>
            <a:endParaRPr lang="en-US"/>
          </a:p>
        </p:txBody>
      </p:sp>
    </p:spTree>
    <p:extLst>
      <p:ext uri="{BB962C8B-B14F-4D97-AF65-F5344CB8AC3E}">
        <p14:creationId xmlns:p14="http://schemas.microsoft.com/office/powerpoint/2010/main" val="345861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EC5EF-82E0-4D66-9498-0FD92A899EA4}"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D4B8B-CDDE-4454-995E-3C44C70EBE8F}" type="slidenum">
              <a:rPr lang="en-US" smtClean="0"/>
              <a:pPr/>
              <a:t>‹#›</a:t>
            </a:fld>
            <a:endParaRPr lang="en-US"/>
          </a:p>
        </p:txBody>
      </p:sp>
    </p:spTree>
    <p:extLst>
      <p:ext uri="{BB962C8B-B14F-4D97-AF65-F5344CB8AC3E}">
        <p14:creationId xmlns:p14="http://schemas.microsoft.com/office/powerpoint/2010/main" val="248935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geo/query/acc.cgi?acc=GPL34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ncbi.nlm.nih.gov/geo/query/acc.cgi?acc=GSE3541" TargetMode="External"/><Relationship Id="rId4" Type="http://schemas.openxmlformats.org/officeDocument/2006/relationships/hyperlink" Target="http://www.ncbi.nlm.nih.gov/geo/query/acc.cgi?acc=GSM81022"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cbi.nlm.nih.gov/geo/info/profiles.html" TargetMode="External"/><Relationship Id="rId13" Type="http://schemas.openxmlformats.org/officeDocument/2006/relationships/hyperlink" Target="http://www.ncbi.nlm.nih.gov/geoprofiles/advanced" TargetMode="External"/><Relationship Id="rId3" Type="http://schemas.openxmlformats.org/officeDocument/2006/relationships/hyperlink" Target="http://www.ncbi.nlm.nih.gov/geo/" TargetMode="External"/><Relationship Id="rId7" Type="http://schemas.openxmlformats.org/officeDocument/2006/relationships/hyperlink" Target="http://www.ncbi.nlm.nih.gov/geo/info/datasets.html" TargetMode="External"/><Relationship Id="rId12" Type="http://schemas.openxmlformats.org/officeDocument/2006/relationships/hyperlink" Target="http://www.ncbi.nlm.nih.gov/geoprofiles/limit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cbi.nlm.nih.gov/geoprofiles/" TargetMode="External"/><Relationship Id="rId11" Type="http://schemas.openxmlformats.org/officeDocument/2006/relationships/hyperlink" Target="http://www.ncbi.nlm.nih.gov/gds/advanced" TargetMode="External"/><Relationship Id="rId5" Type="http://schemas.openxmlformats.org/officeDocument/2006/relationships/hyperlink" Target="http://www.ncbi.nlm.nih.gov/gds/" TargetMode="External"/><Relationship Id="rId10" Type="http://schemas.openxmlformats.org/officeDocument/2006/relationships/hyperlink" Target="http://www.ncbi.nlm.nih.gov/gds/limits" TargetMode="External"/><Relationship Id="rId4" Type="http://schemas.openxmlformats.org/officeDocument/2006/relationships/hyperlink" Target="http://www.ncbi.nlm.nih.gov/geo/info/download.html" TargetMode="External"/><Relationship Id="rId9" Type="http://schemas.openxmlformats.org/officeDocument/2006/relationships/hyperlink" Target="http://www.ncbi.nlm.nih.gov/geo/info/qqtutorial.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will most</a:t>
            </a:r>
            <a:r>
              <a:rPr lang="en-US" baseline="0" dirty="0" smtClean="0"/>
              <a:t> likely be your interaction with GEO? Deposit expression data (a billion already deposited), download data, mine data for differentially expressed genes. </a:t>
            </a:r>
          </a:p>
          <a:p>
            <a:r>
              <a:rPr lang="en-US" baseline="0" dirty="0" smtClean="0"/>
              <a:t>A very inclusive data base with 100s of organisms and many </a:t>
            </a:r>
            <a:r>
              <a:rPr lang="en-US" baseline="0" dirty="0" err="1" smtClean="0"/>
              <a:t>many</a:t>
            </a:r>
            <a:r>
              <a:rPr lang="en-US" baseline="0" dirty="0" smtClean="0"/>
              <a:t> </a:t>
            </a:r>
            <a:r>
              <a:rPr lang="en-US" baseline="0" dirty="0" err="1" smtClean="0"/>
              <a:t>many</a:t>
            </a:r>
            <a:r>
              <a:rPr lang="en-US" baseline="0" dirty="0" smtClean="0"/>
              <a:t> different types of biological investigations</a:t>
            </a:r>
          </a:p>
          <a:p>
            <a:r>
              <a:rPr lang="en-US" baseline="0" dirty="0" smtClean="0"/>
              <a:t>Makes available some quite powerful computing tools. </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ways you could benefit from</a:t>
            </a:r>
            <a:r>
              <a:rPr lang="en-US" baseline="0" dirty="0" smtClean="0"/>
              <a:t> GEO include: </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14</a:t>
            </a:fld>
            <a:endParaRPr lang="en-US"/>
          </a:p>
        </p:txBody>
      </p:sp>
    </p:spTree>
    <p:extLst>
      <p:ext uri="{BB962C8B-B14F-4D97-AF65-F5344CB8AC3E}">
        <p14:creationId xmlns:p14="http://schemas.microsoft.com/office/powerpoint/2010/main" val="87055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1D4B8B-CDDE-4454-995E-3C44C70EBE8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data is carefully structured around</a:t>
            </a:r>
          </a:p>
          <a:p>
            <a:r>
              <a:rPr lang="en-US" dirty="0" smtClean="0"/>
              <a:t>- platforms - the array  type</a:t>
            </a:r>
          </a:p>
          <a:p>
            <a:r>
              <a:rPr lang="en-US" dirty="0" smtClean="0"/>
              <a:t>- samples  -  the single sample on a chip</a:t>
            </a:r>
          </a:p>
          <a:p>
            <a:r>
              <a:rPr lang="en-US" dirty="0" smtClean="0"/>
              <a:t>-series - the grouping of samples</a:t>
            </a:r>
          </a:p>
          <a:p>
            <a:r>
              <a:rPr lang="en-US" dirty="0" smtClean="0"/>
              <a:t>These are the basic building blocks of GEO </a:t>
            </a:r>
          </a:p>
          <a:p>
            <a:endParaRPr lang="en-US" dirty="0" smtClean="0"/>
          </a:p>
          <a:p>
            <a:r>
              <a:rPr lang="en-US" b="1" dirty="0" smtClean="0"/>
              <a:t>Platform records are supplied by submitters</a:t>
            </a:r>
          </a:p>
          <a:p>
            <a:r>
              <a:rPr lang="en-US" dirty="0" smtClean="0"/>
              <a:t>A Platform record is composed of a summary description of the array or sequencer and, for array-based Platforms, a data table defining the array </a:t>
            </a:r>
            <a:r>
              <a:rPr lang="en-US" dirty="0" err="1" smtClean="0"/>
              <a:t>template.Each</a:t>
            </a:r>
            <a:r>
              <a:rPr lang="en-US" dirty="0" smtClean="0"/>
              <a:t> Platform record is assigned a unique and stable GEO accession number (</a:t>
            </a:r>
            <a:r>
              <a:rPr lang="en-US" dirty="0" err="1" smtClean="0"/>
              <a:t>GPLxxx</a:t>
            </a:r>
            <a:r>
              <a:rPr lang="en-US" dirty="0" smtClean="0"/>
              <a:t>). A Platform may reference many Samples that have been submitted by multiple submitters. </a:t>
            </a:r>
            <a:r>
              <a:rPr lang="en-US" dirty="0" smtClean="0">
                <a:hlinkClick r:id="rId3"/>
              </a:rPr>
              <a:t>Example Platform record »</a:t>
            </a:r>
            <a:endParaRPr lang="en-US" dirty="0" smtClean="0"/>
          </a:p>
          <a:p>
            <a:r>
              <a:rPr lang="en-US" dirty="0" smtClean="0"/>
              <a:t>A </a:t>
            </a:r>
            <a:r>
              <a:rPr lang="en-US" b="1" dirty="0" smtClean="0"/>
              <a:t>Text description of the array or sequencer</a:t>
            </a:r>
            <a:r>
              <a:rPr lang="en-US" dirty="0" smtClean="0"/>
              <a:t> B </a:t>
            </a:r>
            <a:r>
              <a:rPr lang="en-US" b="1" dirty="0" smtClean="0"/>
              <a:t>Text tab-delimited table of the array template</a:t>
            </a:r>
            <a:r>
              <a:rPr lang="en-US" dirty="0" smtClean="0"/>
              <a:t> Sample </a:t>
            </a:r>
            <a:r>
              <a:rPr lang="en-US" b="1" dirty="0" err="1" smtClean="0"/>
              <a:t>Sample</a:t>
            </a:r>
            <a:r>
              <a:rPr lang="en-US" b="1" dirty="0" smtClean="0"/>
              <a:t> records are supplied by submitters</a:t>
            </a:r>
          </a:p>
          <a:p>
            <a:r>
              <a:rPr lang="en-US" dirty="0" smtClean="0"/>
              <a:t>A Sample record describes the conditions under which an individual Sample was handled, the manipulations it underwent, and the abundance measurement of each element derived from it. Each Sample record is assigned a unique and stable GEO accession number (</a:t>
            </a:r>
            <a:r>
              <a:rPr lang="en-US" dirty="0" err="1" smtClean="0"/>
              <a:t>GSMxxx</a:t>
            </a:r>
            <a:r>
              <a:rPr lang="en-US" dirty="0" smtClean="0"/>
              <a:t>). A Sample entity must reference only one Platform and may be included in multiple Series. </a:t>
            </a:r>
            <a:r>
              <a:rPr lang="en-US" dirty="0" smtClean="0">
                <a:hlinkClick r:id="rId4"/>
              </a:rPr>
              <a:t>Example Sample record »</a:t>
            </a:r>
            <a:endParaRPr lang="en-US" dirty="0" smtClean="0"/>
          </a:p>
          <a:p>
            <a:r>
              <a:rPr lang="en-US" dirty="0" smtClean="0"/>
              <a:t>C </a:t>
            </a:r>
            <a:r>
              <a:rPr lang="en-US" b="1" dirty="0" smtClean="0"/>
              <a:t>Text description of the biological sample and protocols to which it was subjected</a:t>
            </a:r>
            <a:r>
              <a:rPr lang="en-US" dirty="0" smtClean="0"/>
              <a:t> D </a:t>
            </a:r>
            <a:r>
              <a:rPr lang="en-US" b="1" dirty="0" smtClean="0"/>
              <a:t>Text tab-delimited table of processed hybridization result</a:t>
            </a:r>
            <a:br>
              <a:rPr lang="en-US" b="1" dirty="0" smtClean="0"/>
            </a:br>
            <a:r>
              <a:rPr lang="en-US" dirty="0" smtClean="0"/>
              <a:t>(may optionally include raw data columns) E </a:t>
            </a:r>
            <a:r>
              <a:rPr lang="en-US" b="1" dirty="0" smtClean="0"/>
              <a:t>Original raw data file, or processed sequence data file</a:t>
            </a:r>
            <a:r>
              <a:rPr lang="en-US" dirty="0" smtClean="0"/>
              <a:t> Series </a:t>
            </a:r>
            <a:r>
              <a:rPr lang="en-US" b="1" dirty="0" err="1" smtClean="0"/>
              <a:t>Series</a:t>
            </a:r>
            <a:r>
              <a:rPr lang="en-US" b="1" dirty="0" smtClean="0"/>
              <a:t> records are supplied by submitters</a:t>
            </a:r>
          </a:p>
          <a:p>
            <a:r>
              <a:rPr lang="en-US" dirty="0" smtClean="0"/>
              <a:t>A Series record links together a group of related Samples and provides a focal point and description of the whole study. Series records may also contain tables describing extracted data, summary conclusions, or analyses. Each Series record is assigned a unique and stable GEO accession number (</a:t>
            </a:r>
            <a:r>
              <a:rPr lang="en-US" dirty="0" err="1" smtClean="0"/>
              <a:t>GSExxx</a:t>
            </a:r>
            <a:r>
              <a:rPr lang="en-US" dirty="0" smtClean="0"/>
              <a:t>). </a:t>
            </a:r>
            <a:r>
              <a:rPr lang="en-US" dirty="0" smtClean="0">
                <a:hlinkClick r:id="rId5"/>
              </a:rPr>
              <a:t>Example Series record »</a:t>
            </a:r>
            <a:endParaRPr lang="en-US" dirty="0" smtClean="0"/>
          </a:p>
          <a:p>
            <a:r>
              <a:rPr lang="en-US" dirty="0" smtClean="0"/>
              <a:t>F </a:t>
            </a:r>
            <a:r>
              <a:rPr lang="en-US" b="1" dirty="0" smtClean="0"/>
              <a:t>Text description of the overall experiment</a:t>
            </a:r>
            <a:r>
              <a:rPr lang="en-US" dirty="0" smtClean="0"/>
              <a:t> G </a:t>
            </a:r>
            <a:r>
              <a:rPr lang="en-US" b="1" dirty="0" smtClean="0"/>
              <a:t>Tar archive of original raw data files, or processed sequence data files</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4</a:t>
            </a:fld>
            <a:endParaRPr lang="en-US"/>
          </a:p>
        </p:txBody>
      </p:sp>
    </p:spTree>
    <p:extLst>
      <p:ext uri="{BB962C8B-B14F-4D97-AF65-F5344CB8AC3E}">
        <p14:creationId xmlns:p14="http://schemas.microsoft.com/office/powerpoint/2010/main" val="70170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Enter</a:t>
            </a:r>
            <a:r>
              <a:rPr lang="en-US" b="1" baseline="0" dirty="0" smtClean="0"/>
              <a:t> “smoke” into </a:t>
            </a:r>
            <a:r>
              <a:rPr lang="en-US" b="1" baseline="0" dirty="0" err="1" smtClean="0"/>
              <a:t>DataSets</a:t>
            </a:r>
            <a:r>
              <a:rPr lang="en-US" b="1" baseline="0" dirty="0" smtClean="0"/>
              <a:t> box.</a:t>
            </a:r>
            <a:endParaRPr lang="en-US" b="1" dirty="0" smtClean="0"/>
          </a:p>
          <a:p>
            <a:endParaRPr lang="en-US" b="1" dirty="0" smtClean="0"/>
          </a:p>
          <a:p>
            <a:r>
              <a:rPr lang="en-US" b="1" dirty="0" smtClean="0"/>
              <a:t>Query and Analysis </a:t>
            </a:r>
          </a:p>
          <a:p>
            <a:r>
              <a:rPr lang="en-US" dirty="0" smtClean="0"/>
              <a:t>GEO data can be retrieved and analyzed in several ways:</a:t>
            </a:r>
          </a:p>
          <a:p>
            <a:r>
              <a:rPr lang="en-US" dirty="0" smtClean="0"/>
              <a:t>To look at a particular GEO record for which you have the accession number, use the </a:t>
            </a:r>
            <a:r>
              <a:rPr lang="en-US" i="1" dirty="0" smtClean="0"/>
              <a:t>GEO accession box</a:t>
            </a:r>
            <a:r>
              <a:rPr lang="en-US" dirty="0" smtClean="0"/>
              <a:t> located on the </a:t>
            </a:r>
            <a:r>
              <a:rPr lang="en-US" dirty="0" smtClean="0">
                <a:hlinkClick r:id="rId3"/>
              </a:rPr>
              <a:t>GEO homepage</a:t>
            </a:r>
            <a:r>
              <a:rPr lang="en-US" dirty="0" smtClean="0"/>
              <a:t> or at the top of each GEO record. </a:t>
            </a:r>
          </a:p>
          <a:p>
            <a:r>
              <a:rPr lang="en-US" dirty="0" smtClean="0"/>
              <a:t>To download data, see the various options described on the </a:t>
            </a:r>
            <a:r>
              <a:rPr lang="en-US" dirty="0" smtClean="0">
                <a:hlinkClick r:id="rId4"/>
              </a:rPr>
              <a:t>Download GEO data</a:t>
            </a:r>
            <a:r>
              <a:rPr lang="en-US" dirty="0" smtClean="0"/>
              <a:t> page. </a:t>
            </a:r>
          </a:p>
          <a:p>
            <a:r>
              <a:rPr lang="en-US" dirty="0" smtClean="0"/>
              <a:t>To quickly locate data relevant to your interests, search </a:t>
            </a:r>
            <a:r>
              <a:rPr lang="en-US" dirty="0" smtClean="0">
                <a:hlinkClick r:id="rId5"/>
              </a:rPr>
              <a:t>GEO </a:t>
            </a:r>
            <a:r>
              <a:rPr lang="en-US" dirty="0" err="1" smtClean="0">
                <a:hlinkClick r:id="rId5"/>
              </a:rPr>
              <a:t>DataSets</a:t>
            </a:r>
            <a:r>
              <a:rPr lang="en-US" dirty="0" smtClean="0"/>
              <a:t> and </a:t>
            </a:r>
            <a:r>
              <a:rPr lang="en-US" dirty="0" smtClean="0">
                <a:hlinkClick r:id="rId6"/>
              </a:rPr>
              <a:t>GEO Profiles</a:t>
            </a:r>
            <a:r>
              <a:rPr lang="en-US" dirty="0" smtClean="0"/>
              <a:t>: </a:t>
            </a:r>
          </a:p>
          <a:p>
            <a:pPr lvl="1"/>
            <a:r>
              <a:rPr lang="en-US" dirty="0" smtClean="0">
                <a:hlinkClick r:id="rId5"/>
              </a:rPr>
              <a:t>GEO </a:t>
            </a:r>
            <a:r>
              <a:rPr lang="en-US" dirty="0" err="1" smtClean="0">
                <a:hlinkClick r:id="rId5"/>
              </a:rPr>
              <a:t>DataSets</a:t>
            </a:r>
            <a:r>
              <a:rPr lang="en-US" dirty="0" smtClean="0"/>
              <a:t> is a </a:t>
            </a:r>
            <a:r>
              <a:rPr lang="en-US" i="1" dirty="0" smtClean="0"/>
              <a:t>study-level</a:t>
            </a:r>
            <a:r>
              <a:rPr lang="en-US" dirty="0" smtClean="0"/>
              <a:t> database which users can search for studies relevant to their interests. The database stores descriptions of all original submitter-supplied records, as well as curated </a:t>
            </a:r>
            <a:r>
              <a:rPr lang="en-US" dirty="0" err="1" smtClean="0"/>
              <a:t>DataSets</a:t>
            </a:r>
            <a:r>
              <a:rPr lang="en-US" dirty="0" smtClean="0"/>
              <a:t>. More information about GEO </a:t>
            </a:r>
            <a:r>
              <a:rPr lang="en-US" dirty="0" err="1" smtClean="0"/>
              <a:t>DataSets</a:t>
            </a:r>
            <a:r>
              <a:rPr lang="en-US" dirty="0" smtClean="0"/>
              <a:t> and how to interpret GEO </a:t>
            </a:r>
            <a:r>
              <a:rPr lang="en-US" dirty="0" err="1" smtClean="0"/>
              <a:t>DataSets</a:t>
            </a:r>
            <a:r>
              <a:rPr lang="en-US" dirty="0" smtClean="0"/>
              <a:t> results pages can be found on the </a:t>
            </a:r>
            <a:r>
              <a:rPr lang="en-US" dirty="0" smtClean="0">
                <a:hlinkClick r:id="rId7"/>
              </a:rPr>
              <a:t>About GEO </a:t>
            </a:r>
            <a:r>
              <a:rPr lang="en-US" dirty="0" err="1" smtClean="0">
                <a:hlinkClick r:id="rId7"/>
              </a:rPr>
              <a:t>DataSets</a:t>
            </a:r>
            <a:r>
              <a:rPr lang="en-US" dirty="0" smtClean="0"/>
              <a:t> page. </a:t>
            </a:r>
          </a:p>
          <a:p>
            <a:pPr lvl="1"/>
            <a:r>
              <a:rPr lang="en-US" dirty="0" smtClean="0">
                <a:hlinkClick r:id="rId6"/>
              </a:rPr>
              <a:t>GEO Profiles</a:t>
            </a:r>
            <a:r>
              <a:rPr lang="en-US" dirty="0" smtClean="0"/>
              <a:t> is a </a:t>
            </a:r>
            <a:r>
              <a:rPr lang="en-US" i="1" dirty="0" smtClean="0"/>
              <a:t>gene-level</a:t>
            </a:r>
            <a:r>
              <a:rPr lang="en-US" dirty="0" smtClean="0"/>
              <a:t> database which users can search for gene expression profiles relevant to their interests. More information about GEO Profiles and how to interpret GEO Profiles results pages can be found on the </a:t>
            </a:r>
            <a:r>
              <a:rPr lang="en-US" dirty="0" smtClean="0">
                <a:hlinkClick r:id="rId8"/>
              </a:rPr>
              <a:t>About GEO Profiles</a:t>
            </a:r>
            <a:r>
              <a:rPr lang="en-US" dirty="0" smtClean="0"/>
              <a:t> page. </a:t>
            </a:r>
          </a:p>
          <a:p>
            <a:r>
              <a:rPr lang="en-US" dirty="0" smtClean="0"/>
              <a:t>GEO </a:t>
            </a:r>
            <a:r>
              <a:rPr lang="en-US" dirty="0" err="1" smtClean="0"/>
              <a:t>DataSet</a:t>
            </a:r>
            <a:r>
              <a:rPr lang="en-US" dirty="0" smtClean="0"/>
              <a:t> and GEO Profiles searches may be effectively performed by simply entering appropriate keywords and phrases into the search box. However, given the large volumes of data stored in these databases, it is often useful to perform more refined queries in order to filter down to the most relevant data. Examples and full details about how to perform sophisticated queries are provided in the </a:t>
            </a:r>
            <a:r>
              <a:rPr lang="en-US" dirty="0" smtClean="0">
                <a:hlinkClick r:id="rId9"/>
              </a:rPr>
              <a:t>Querying GEO </a:t>
            </a:r>
            <a:r>
              <a:rPr lang="en-US" dirty="0" err="1" smtClean="0">
                <a:hlinkClick r:id="rId9"/>
              </a:rPr>
              <a:t>DataSets</a:t>
            </a:r>
            <a:r>
              <a:rPr lang="en-US" dirty="0" smtClean="0">
                <a:hlinkClick r:id="rId9"/>
              </a:rPr>
              <a:t> and GEO Profiles</a:t>
            </a:r>
            <a:r>
              <a:rPr lang="en-US" dirty="0" smtClean="0"/>
              <a:t> page. Additionally, the </a:t>
            </a:r>
            <a:r>
              <a:rPr lang="en-US" i="1" dirty="0" smtClean="0"/>
              <a:t>Limits</a:t>
            </a:r>
            <a:r>
              <a:rPr lang="en-US" dirty="0" smtClean="0"/>
              <a:t> and </a:t>
            </a:r>
            <a:r>
              <a:rPr lang="en-US" i="1" dirty="0" smtClean="0"/>
              <a:t>Advanced Search</a:t>
            </a:r>
            <a:r>
              <a:rPr lang="en-US" dirty="0" smtClean="0"/>
              <a:t> tools, linked at the head of the GEO </a:t>
            </a:r>
            <a:r>
              <a:rPr lang="en-US" dirty="0" err="1" smtClean="0"/>
              <a:t>DataSets</a:t>
            </a:r>
            <a:r>
              <a:rPr lang="en-US" dirty="0" smtClean="0"/>
              <a:t> and GEO Profiles pages, assist greatly in the construction of complex queries: </a:t>
            </a:r>
          </a:p>
          <a:p>
            <a:pPr lvl="1"/>
            <a:r>
              <a:rPr lang="en-US" dirty="0" smtClean="0">
                <a:hlinkClick r:id="rId10"/>
              </a:rPr>
              <a:t>GEO </a:t>
            </a:r>
            <a:r>
              <a:rPr lang="en-US" dirty="0" err="1" smtClean="0">
                <a:hlinkClick r:id="rId10"/>
              </a:rPr>
              <a:t>DataSets</a:t>
            </a:r>
            <a:r>
              <a:rPr lang="en-US" dirty="0" smtClean="0">
                <a:hlinkClick r:id="rId10"/>
              </a:rPr>
              <a:t> Limits Query Builder</a:t>
            </a:r>
            <a:endParaRPr lang="en-US" dirty="0" smtClean="0"/>
          </a:p>
          <a:p>
            <a:pPr lvl="1"/>
            <a:r>
              <a:rPr lang="en-US" dirty="0" smtClean="0">
                <a:hlinkClick r:id="rId11"/>
              </a:rPr>
              <a:t>GEO </a:t>
            </a:r>
            <a:r>
              <a:rPr lang="en-US" dirty="0" err="1" smtClean="0">
                <a:hlinkClick r:id="rId11"/>
              </a:rPr>
              <a:t>DataSets</a:t>
            </a:r>
            <a:r>
              <a:rPr lang="en-US" dirty="0" smtClean="0">
                <a:hlinkClick r:id="rId11"/>
              </a:rPr>
              <a:t> Advanced Search</a:t>
            </a:r>
            <a:endParaRPr lang="en-US" dirty="0" smtClean="0"/>
          </a:p>
          <a:p>
            <a:pPr lvl="1"/>
            <a:r>
              <a:rPr lang="en-US" dirty="0" smtClean="0">
                <a:hlinkClick r:id="rId12"/>
              </a:rPr>
              <a:t>GEO Profiles Limits Query Builder</a:t>
            </a:r>
            <a:endParaRPr lang="en-US" dirty="0" smtClean="0"/>
          </a:p>
          <a:p>
            <a:pPr lvl="1"/>
            <a:r>
              <a:rPr lang="en-US" dirty="0" smtClean="0">
                <a:hlinkClick r:id="rId13"/>
              </a:rPr>
              <a:t>GEO Profiles Advanced Search</a:t>
            </a:r>
            <a:endParaRPr lang="en-US" dirty="0" smtClean="0"/>
          </a:p>
          <a:p>
            <a:r>
              <a:rPr lang="en-US" dirty="0" smtClean="0"/>
              <a:t>Once you have identified a </a:t>
            </a:r>
            <a:r>
              <a:rPr lang="en-US" dirty="0" err="1" smtClean="0"/>
              <a:t>DataSet</a:t>
            </a:r>
            <a:r>
              <a:rPr lang="en-US" dirty="0" smtClean="0"/>
              <a:t> of interest there are several features on the </a:t>
            </a:r>
            <a:r>
              <a:rPr lang="en-US" dirty="0" err="1" smtClean="0"/>
              <a:t>DataSet</a:t>
            </a:r>
            <a:r>
              <a:rPr lang="en-US" dirty="0" smtClean="0"/>
              <a:t> record that help identify interesting gene expression profiles within that study, including a t-test tool and clusters. Full information about these features is provided on the </a:t>
            </a:r>
            <a:r>
              <a:rPr lang="en-US" dirty="0" smtClean="0">
                <a:hlinkClick r:id="rId7"/>
              </a:rPr>
              <a:t>About GEO </a:t>
            </a:r>
            <a:r>
              <a:rPr lang="en-US" dirty="0" err="1" smtClean="0">
                <a:hlinkClick r:id="rId7"/>
              </a:rPr>
              <a:t>DataSets</a:t>
            </a:r>
            <a:r>
              <a:rPr lang="en-US" dirty="0" smtClean="0"/>
              <a:t> page. </a:t>
            </a:r>
          </a:p>
          <a:p>
            <a:r>
              <a:rPr lang="en-US" dirty="0" smtClean="0"/>
              <a:t>Once you have identified gene expression profiles of interest there are several links on the Profile records that help identify additional genes of interest, including similarly expressed genes or genes within close proximity on the chromosome. Full information about these links is provided on the </a:t>
            </a:r>
            <a:r>
              <a:rPr lang="en-US" dirty="0" smtClean="0">
                <a:hlinkClick r:id="rId8"/>
              </a:rPr>
              <a:t>About GEO Profiles</a:t>
            </a:r>
            <a:r>
              <a:rPr lang="en-US" dirty="0" smtClean="0"/>
              <a:t> page. </a:t>
            </a:r>
          </a:p>
          <a:p>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5</a:t>
            </a:fld>
            <a:endParaRPr lang="en-US"/>
          </a:p>
        </p:txBody>
      </p:sp>
    </p:spTree>
    <p:extLst>
      <p:ext uri="{BB962C8B-B14F-4D97-AF65-F5344CB8AC3E}">
        <p14:creationId xmlns:p14="http://schemas.microsoft.com/office/powerpoint/2010/main" val="36419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 – ALL data and files, </a:t>
            </a:r>
            <a:r>
              <a:rPr lang="en-US" dirty="0" err="1" smtClean="0"/>
              <a:t>inc</a:t>
            </a:r>
            <a:r>
              <a:rPr lang="en-US" dirty="0" smtClean="0"/>
              <a:t> platform</a:t>
            </a:r>
          </a:p>
          <a:p>
            <a:r>
              <a:rPr lang="en-US" dirty="0" smtClean="0"/>
              <a:t>Minimal – XML based files</a:t>
            </a:r>
          </a:p>
          <a:p>
            <a:r>
              <a:rPr lang="en-US" dirty="0" smtClean="0"/>
              <a:t>Series Matrix – primarily the values of the expression data</a:t>
            </a:r>
          </a:p>
          <a:p>
            <a:endParaRPr lang="en-US" dirty="0" smtClean="0"/>
          </a:p>
          <a:p>
            <a:r>
              <a:rPr lang="en-US" dirty="0" smtClean="0"/>
              <a:t>WARNING! These formats can be inconsistent</a:t>
            </a:r>
          </a:p>
          <a:p>
            <a:endParaRPr lang="en-US" dirty="0" smtClean="0"/>
          </a:p>
          <a:p>
            <a:r>
              <a:rPr lang="en-US" dirty="0" smtClean="0"/>
              <a:t>The most</a:t>
            </a:r>
            <a:r>
              <a:rPr lang="en-US" baseline="0" dirty="0" smtClean="0"/>
              <a:t> reliable</a:t>
            </a:r>
            <a:r>
              <a:rPr lang="en-US" dirty="0" smtClean="0"/>
              <a:t> approach is to download the RAW files (</a:t>
            </a:r>
            <a:r>
              <a:rPr lang="en-US" dirty="0" err="1" smtClean="0"/>
              <a:t>chp</a:t>
            </a:r>
            <a:r>
              <a:rPr lang="en-US" dirty="0" smtClean="0"/>
              <a:t> files for </a:t>
            </a:r>
            <a:r>
              <a:rPr lang="en-US" dirty="0" err="1" smtClean="0"/>
              <a:t>Affy</a:t>
            </a:r>
            <a:r>
              <a:rPr lang="en-US" dirty="0" smtClean="0"/>
              <a:t>, </a:t>
            </a:r>
            <a:r>
              <a:rPr lang="en-US" dirty="0" err="1" smtClean="0"/>
              <a:t>idat</a:t>
            </a:r>
            <a:r>
              <a:rPr lang="en-US" dirty="0" smtClean="0"/>
              <a:t> for </a:t>
            </a:r>
            <a:r>
              <a:rPr lang="en-US" dirty="0" err="1" smtClean="0"/>
              <a:t>illumina</a:t>
            </a:r>
            <a:r>
              <a:rPr lang="en-US" dirty="0" smtClean="0"/>
              <a:t>) and reprocess them.</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6</a:t>
            </a:fld>
            <a:endParaRPr lang="en-US"/>
          </a:p>
        </p:txBody>
      </p:sp>
    </p:spTree>
    <p:extLst>
      <p:ext uri="{BB962C8B-B14F-4D97-AF65-F5344CB8AC3E}">
        <p14:creationId xmlns:p14="http://schemas.microsoft.com/office/powerpoint/2010/main" val="403706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searching</a:t>
            </a:r>
            <a:r>
              <a:rPr lang="en-US" baseline="0" dirty="0" smtClean="0"/>
              <a:t> capabilities in GEO are quite powerful</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7</a:t>
            </a:fld>
            <a:endParaRPr lang="en-US"/>
          </a:p>
        </p:txBody>
      </p:sp>
    </p:spTree>
    <p:extLst>
      <p:ext uri="{BB962C8B-B14F-4D97-AF65-F5344CB8AC3E}">
        <p14:creationId xmlns:p14="http://schemas.microsoft.com/office/powerpoint/2010/main" val="54630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have</a:t>
            </a:r>
            <a:r>
              <a:rPr lang="en-US" baseline="0" dirty="0" smtClean="0"/>
              <a:t> here now are the 318 studies in GEO using RNA </a:t>
            </a:r>
            <a:r>
              <a:rPr lang="en-US" baseline="0" dirty="0" err="1" smtClean="0"/>
              <a:t>seq</a:t>
            </a:r>
            <a:r>
              <a:rPr lang="en-US" baseline="0" dirty="0" smtClean="0"/>
              <a:t> to look at human samples, you can see the links to the Short Read Archive</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9</a:t>
            </a:fld>
            <a:endParaRPr lang="en-US"/>
          </a:p>
        </p:txBody>
      </p:sp>
    </p:spTree>
    <p:extLst>
      <p:ext uri="{BB962C8B-B14F-4D97-AF65-F5344CB8AC3E}">
        <p14:creationId xmlns:p14="http://schemas.microsoft.com/office/powerpoint/2010/main" val="416675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LIVE!</a:t>
            </a:r>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11</a:t>
            </a:fld>
            <a:endParaRPr lang="en-US"/>
          </a:p>
        </p:txBody>
      </p:sp>
    </p:spTree>
    <p:extLst>
      <p:ext uri="{BB962C8B-B14F-4D97-AF65-F5344CB8AC3E}">
        <p14:creationId xmlns:p14="http://schemas.microsoft.com/office/powerpoint/2010/main" val="148396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FULL INSTRUCTIONS for information on stats tests</a:t>
            </a:r>
          </a:p>
          <a:p>
            <a:endParaRPr lang="en-US" dirty="0"/>
          </a:p>
        </p:txBody>
      </p:sp>
      <p:sp>
        <p:nvSpPr>
          <p:cNvPr id="4" name="Slide Number Placeholder 3"/>
          <p:cNvSpPr>
            <a:spLocks noGrp="1"/>
          </p:cNvSpPr>
          <p:nvPr>
            <p:ph type="sldNum" sz="quarter" idx="10"/>
          </p:nvPr>
        </p:nvSpPr>
        <p:spPr/>
        <p:txBody>
          <a:bodyPr/>
          <a:lstStyle/>
          <a:p>
            <a:fld id="{E71D4B8B-CDDE-4454-995E-3C44C70EBE8F}" type="slidenum">
              <a:rPr lang="en-US" smtClean="0"/>
              <a:pPr/>
              <a:t>13</a:t>
            </a:fld>
            <a:endParaRPr lang="en-US"/>
          </a:p>
        </p:txBody>
      </p:sp>
    </p:spTree>
    <p:extLst>
      <p:ext uri="{BB962C8B-B14F-4D97-AF65-F5344CB8AC3E}">
        <p14:creationId xmlns:p14="http://schemas.microsoft.com/office/powerpoint/2010/main" val="355042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7425C-49A9-4C51-8144-510A50DDCA1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425C-49A9-4C51-8144-510A50DDCA1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425C-49A9-4C51-8144-510A50DDCA1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425C-49A9-4C51-8144-510A50DDCA1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7425C-49A9-4C51-8144-510A50DDCA1B}"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A7425C-49A9-4C51-8144-510A50DDCA1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A7425C-49A9-4C51-8144-510A50DDCA1B}"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A7425C-49A9-4C51-8144-510A50DDCA1B}"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425C-49A9-4C51-8144-510A50DDCA1B}"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7425C-49A9-4C51-8144-510A50DDCA1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7425C-49A9-4C51-8144-510A50DDCA1B}"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AC6D8-2CF1-45F8-8BB7-A5BB1C83AF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7425C-49A9-4C51-8144-510A50DDCA1B}"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AC6D8-2CF1-45F8-8BB7-A5BB1C83AF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fontScale="90000"/>
          </a:bodyPr>
          <a:lstStyle/>
          <a:p>
            <a:r>
              <a:rPr lang="en-US" dirty="0" smtClean="0"/>
              <a:t>Bioinformatics </a:t>
            </a:r>
            <a:r>
              <a:rPr lang="en-US" dirty="0"/>
              <a:t>S</a:t>
            </a:r>
            <a:r>
              <a:rPr lang="en-US" dirty="0" smtClean="0"/>
              <a:t>hared Resource </a:t>
            </a:r>
            <a:br>
              <a:rPr lang="en-US" dirty="0" smtClean="0"/>
            </a:br>
            <a:r>
              <a:rPr lang="en-US" dirty="0" smtClean="0"/>
              <a:t>Introduction to </a:t>
            </a:r>
            <a:r>
              <a:rPr lang="en-US" u="sng" dirty="0" smtClean="0"/>
              <a:t>G</a:t>
            </a:r>
            <a:r>
              <a:rPr lang="en-US" dirty="0" smtClean="0"/>
              <a:t>ene </a:t>
            </a:r>
            <a:r>
              <a:rPr lang="en-US" u="sng" dirty="0" smtClean="0"/>
              <a:t>E</a:t>
            </a:r>
            <a:r>
              <a:rPr lang="en-US" dirty="0" smtClean="0"/>
              <a:t>xpression </a:t>
            </a:r>
            <a:r>
              <a:rPr lang="en-US" u="sng" dirty="0" smtClean="0"/>
              <a:t>O</a:t>
            </a:r>
            <a:r>
              <a:rPr lang="en-US" dirty="0" smtClean="0"/>
              <a:t>mnibus (GEO)</a:t>
            </a:r>
            <a:br>
              <a:rPr lang="en-US" dirty="0" smtClean="0"/>
            </a:br>
            <a:endParaRPr lang="en-US" dirty="0"/>
          </a:p>
        </p:txBody>
      </p:sp>
      <p:sp>
        <p:nvSpPr>
          <p:cNvPr id="3" name="Subtitle 2"/>
          <p:cNvSpPr>
            <a:spLocks noGrp="1"/>
          </p:cNvSpPr>
          <p:nvPr>
            <p:ph type="subTitle" idx="1"/>
          </p:nvPr>
        </p:nvSpPr>
        <p:spPr>
          <a:xfrm>
            <a:off x="609600" y="4343400"/>
            <a:ext cx="7696200" cy="2362200"/>
          </a:xfrm>
        </p:spPr>
        <p:txBody>
          <a:bodyPr>
            <a:normAutofit/>
          </a:bodyPr>
          <a:lstStyle/>
          <a:p>
            <a:endParaRPr lang="en-US" sz="2400" b="1" dirty="0">
              <a:solidFill>
                <a:srgbClr val="002060"/>
              </a:solidFill>
            </a:endParaRPr>
          </a:p>
          <a:p>
            <a:endParaRPr lang="en-US" sz="2400" b="1" dirty="0" smtClean="0"/>
          </a:p>
          <a:p>
            <a:endParaRPr lang="en-US" sz="2600" b="1" dirty="0" smtClean="0"/>
          </a:p>
          <a:p>
            <a:endParaRPr lang="en-US" sz="2600" b="1" dirty="0" smtClean="0"/>
          </a:p>
          <a:p>
            <a:endParaRPr lang="en-US" dirty="0"/>
          </a:p>
        </p:txBody>
      </p:sp>
      <p:sp>
        <p:nvSpPr>
          <p:cNvPr id="5" name="Rectangle 4"/>
          <p:cNvSpPr/>
          <p:nvPr/>
        </p:nvSpPr>
        <p:spPr>
          <a:xfrm>
            <a:off x="6096000" y="6400800"/>
            <a:ext cx="2923621" cy="369332"/>
          </a:xfrm>
          <a:prstGeom prst="rect">
            <a:avLst/>
          </a:prstGeom>
        </p:spPr>
        <p:txBody>
          <a:bodyPr wrap="none">
            <a:spAutoFit/>
          </a:bodyPr>
          <a:lstStyle/>
          <a:p>
            <a:r>
              <a:rPr lang="en-US" b="1" dirty="0" smtClean="0"/>
              <a:t>bsrweb.sanfordburnham.org</a:t>
            </a:r>
            <a:endParaRPr lang="en-US" b="1" dirty="0"/>
          </a:p>
        </p:txBody>
      </p:sp>
      <p:pic>
        <p:nvPicPr>
          <p:cNvPr id="1028" name="Picture 4" descr="GE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352800"/>
            <a:ext cx="3549271" cy="1628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53034" y="5486400"/>
            <a:ext cx="3434402" cy="369332"/>
          </a:xfrm>
          <a:prstGeom prst="rect">
            <a:avLst/>
          </a:prstGeom>
        </p:spPr>
        <p:txBody>
          <a:bodyPr wrap="none">
            <a:spAutoFit/>
          </a:bodyPr>
          <a:lstStyle/>
          <a:p>
            <a:r>
              <a:rPr lang="en-US" dirty="0"/>
              <a:t>http://www.youtube.com/ncbinlm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 </a:t>
            </a:r>
            <a:r>
              <a:rPr lang="en-US" dirty="0" err="1"/>
              <a:t>DataSet</a:t>
            </a:r>
            <a:r>
              <a:rPr lang="en-US" dirty="0"/>
              <a:t> Analysis Tools</a:t>
            </a:r>
          </a:p>
        </p:txBody>
      </p:sp>
      <p:sp>
        <p:nvSpPr>
          <p:cNvPr id="3" name="Content Placeholder 2"/>
          <p:cNvSpPr>
            <a:spLocks noGrp="1"/>
          </p:cNvSpPr>
          <p:nvPr>
            <p:ph idx="1"/>
          </p:nvPr>
        </p:nvSpPr>
        <p:spPr/>
        <p:txBody>
          <a:bodyPr/>
          <a:lstStyle/>
          <a:p>
            <a:r>
              <a:rPr lang="en-US" dirty="0" smtClean="0"/>
              <a:t>Compare 2 sets of samples (T-tests)</a:t>
            </a:r>
            <a:endParaRPr lang="en-US" dirty="0"/>
          </a:p>
          <a:p>
            <a:r>
              <a:rPr lang="en-US" dirty="0" err="1" smtClean="0"/>
              <a:t>Precomputed</a:t>
            </a:r>
            <a:r>
              <a:rPr lang="en-US" dirty="0" smtClean="0"/>
              <a:t> Cluster </a:t>
            </a:r>
            <a:r>
              <a:rPr lang="en-US" dirty="0" err="1" smtClean="0"/>
              <a:t>Heatmaps</a:t>
            </a:r>
            <a:endParaRPr lang="en-US" dirty="0" smtClean="0"/>
          </a:p>
          <a:p>
            <a:r>
              <a:rPr lang="en-US" dirty="0" smtClean="0"/>
              <a:t>R analysis for differentially expressed genes</a:t>
            </a:r>
            <a:endParaRPr lang="en-US" dirty="0"/>
          </a:p>
          <a:p>
            <a:r>
              <a:rPr lang="en-US" dirty="0" smtClean="0"/>
              <a:t>LIVE DEMO!!!!</a:t>
            </a:r>
            <a:endParaRPr lang="en-US" dirty="0"/>
          </a:p>
          <a:p>
            <a:endParaRPr lang="en-US" dirty="0"/>
          </a:p>
        </p:txBody>
      </p:sp>
    </p:spTree>
    <p:extLst>
      <p:ext uri="{BB962C8B-B14F-4D97-AF65-F5344CB8AC3E}">
        <p14:creationId xmlns:p14="http://schemas.microsoft.com/office/powerpoint/2010/main" val="2037072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GEO2R: Analyze GEO </a:t>
            </a:r>
            <a:r>
              <a:rPr lang="en-US" b="1" dirty="0" smtClean="0"/>
              <a:t>microarray Data </a:t>
            </a:r>
            <a:r>
              <a:rPr lang="en-US" b="1" dirty="0"/>
              <a:t/>
            </a:r>
            <a:br>
              <a:rPr lang="en-US" b="1" dirty="0"/>
            </a:br>
            <a:endParaRPr lang="en-US" dirty="0"/>
          </a:p>
        </p:txBody>
      </p:sp>
      <p:sp>
        <p:nvSpPr>
          <p:cNvPr id="3" name="Content Placeholder 2"/>
          <p:cNvSpPr>
            <a:spLocks noGrp="1"/>
          </p:cNvSpPr>
          <p:nvPr>
            <p:ph idx="1"/>
          </p:nvPr>
        </p:nvSpPr>
        <p:spPr>
          <a:xfrm>
            <a:off x="361619" y="1143000"/>
            <a:ext cx="8229600" cy="4525963"/>
          </a:xfrm>
        </p:spPr>
        <p:txBody>
          <a:bodyPr/>
          <a:lstStyle/>
          <a:p>
            <a:r>
              <a:rPr lang="en-US" dirty="0"/>
              <a:t>retrieve a list of differentially expressed </a:t>
            </a:r>
            <a:r>
              <a:rPr lang="en-US" dirty="0" smtClean="0"/>
              <a:t>genes</a:t>
            </a:r>
          </a:p>
          <a:p>
            <a:r>
              <a:rPr lang="en-US" dirty="0" smtClean="0"/>
              <a:t>Use search to find datasets of interest</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1" y="2362200"/>
            <a:ext cx="8551056"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471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Click on </a:t>
            </a:r>
          </a:p>
          <a:p>
            <a:r>
              <a:rPr lang="en-US" dirty="0" smtClean="0"/>
              <a:t>Link to </a:t>
            </a:r>
          </a:p>
          <a:p>
            <a:r>
              <a:rPr lang="en-US" dirty="0" smtClean="0"/>
              <a:t>GEO2R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62000"/>
            <a:ext cx="5919128" cy="576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611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 tool in GEO</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95634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17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144000" cy="1143000"/>
          </a:xfrm>
        </p:spPr>
        <p:txBody>
          <a:bodyPr>
            <a:noAutofit/>
          </a:bodyPr>
          <a:lstStyle/>
          <a:p>
            <a:r>
              <a:rPr lang="en-US" sz="3600" dirty="0" smtClean="0"/>
              <a:t>With help from </a:t>
            </a:r>
            <a:br>
              <a:rPr lang="en-US" sz="3600" dirty="0" smtClean="0"/>
            </a:br>
            <a:r>
              <a:rPr lang="en-US" sz="3600" dirty="0" smtClean="0"/>
              <a:t>Bioinformatics Shared Resource</a:t>
            </a:r>
            <a:endParaRPr lang="en-US" sz="3600" dirty="0"/>
          </a:p>
        </p:txBody>
      </p:sp>
      <p:sp>
        <p:nvSpPr>
          <p:cNvPr id="3" name="Content Placeholder 2"/>
          <p:cNvSpPr>
            <a:spLocks noGrp="1"/>
          </p:cNvSpPr>
          <p:nvPr>
            <p:ph idx="1"/>
          </p:nvPr>
        </p:nvSpPr>
        <p:spPr/>
        <p:txBody>
          <a:bodyPr/>
          <a:lstStyle/>
          <a:p>
            <a:r>
              <a:rPr lang="en-US" dirty="0"/>
              <a:t>F</a:t>
            </a:r>
            <a:r>
              <a:rPr lang="en-US" dirty="0" smtClean="0"/>
              <a:t>ormat and submit datasets to GEO</a:t>
            </a:r>
          </a:p>
          <a:p>
            <a:r>
              <a:rPr lang="en-US" dirty="0" smtClean="0"/>
              <a:t>Large scale statistical analysis </a:t>
            </a:r>
          </a:p>
          <a:p>
            <a:r>
              <a:rPr lang="en-US" dirty="0" smtClean="0"/>
              <a:t>Wide variety of  analytical techniques (TFBS search)</a:t>
            </a:r>
          </a:p>
          <a:p>
            <a:r>
              <a:rPr lang="en-US" dirty="0" smtClean="0"/>
              <a:t>Advanced data plotting for figures</a:t>
            </a:r>
          </a:p>
          <a:p>
            <a:r>
              <a:rPr lang="en-US" dirty="0" smtClean="0"/>
              <a:t>Sequence Analysis (RNA-</a:t>
            </a:r>
            <a:r>
              <a:rPr lang="en-US" dirty="0" err="1" smtClean="0"/>
              <a:t>seq</a:t>
            </a:r>
            <a:r>
              <a:rPr lang="en-US" dirty="0" smtClean="0"/>
              <a:t>)</a:t>
            </a:r>
          </a:p>
          <a:p>
            <a:endParaRPr lang="en-US" dirty="0"/>
          </a:p>
        </p:txBody>
      </p:sp>
    </p:spTree>
    <p:extLst>
      <p:ext uri="{BB962C8B-B14F-4D97-AF65-F5344CB8AC3E}">
        <p14:creationId xmlns:p14="http://schemas.microsoft.com/office/powerpoint/2010/main" val="133884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 Database: www.ncbi.nlm.nih.gov/geo</a:t>
            </a:r>
            <a:endParaRPr lang="en-US" dirty="0"/>
          </a:p>
        </p:txBody>
      </p:sp>
      <p:sp>
        <p:nvSpPr>
          <p:cNvPr id="4" name="Rectangle 3"/>
          <p:cNvSpPr/>
          <p:nvPr/>
        </p:nvSpPr>
        <p:spPr>
          <a:xfrm>
            <a:off x="675752" y="1828800"/>
            <a:ext cx="8153400" cy="4801314"/>
          </a:xfrm>
          <a:prstGeom prst="rect">
            <a:avLst/>
          </a:prstGeom>
        </p:spPr>
        <p:txBody>
          <a:bodyPr wrap="square">
            <a:spAutoFit/>
          </a:bodyPr>
          <a:lstStyle/>
          <a:p>
            <a:pPr>
              <a:buFont typeface="Arial" pitchFamily="34" charset="0"/>
              <a:buChar char="•"/>
            </a:pPr>
            <a:r>
              <a:rPr lang="en-US" sz="2400" dirty="0" smtClean="0"/>
              <a:t>Public repository that archives and distributes expression data</a:t>
            </a:r>
          </a:p>
          <a:p>
            <a:pPr lvl="1">
              <a:buFont typeface="Arial" pitchFamily="34" charset="0"/>
              <a:buChar char="•"/>
            </a:pPr>
            <a:r>
              <a:rPr lang="en-US" dirty="0" smtClean="0"/>
              <a:t>Microarray data and Next-gen Sequencing Data; RNA-</a:t>
            </a:r>
            <a:r>
              <a:rPr lang="en-US" dirty="0" err="1" smtClean="0"/>
              <a:t>seq</a:t>
            </a:r>
            <a:endParaRPr lang="en-US" dirty="0" smtClean="0"/>
          </a:p>
          <a:p>
            <a:pPr lvl="1">
              <a:buFont typeface="Arial" pitchFamily="34" charset="0"/>
              <a:buChar char="•"/>
            </a:pPr>
            <a:r>
              <a:rPr lang="en-US" dirty="0" smtClean="0"/>
              <a:t>User-friendly Web based tools to explore data</a:t>
            </a:r>
          </a:p>
          <a:p>
            <a:pPr lvl="1">
              <a:buFont typeface="Arial" pitchFamily="34" charset="0"/>
              <a:buChar char="•"/>
            </a:pPr>
            <a:r>
              <a:rPr lang="en-US" dirty="0" smtClean="0"/>
              <a:t>Approximately a billion measurements recorded and available to search</a:t>
            </a:r>
          </a:p>
          <a:p>
            <a:pPr lvl="1">
              <a:buFont typeface="Arial" pitchFamily="34" charset="0"/>
              <a:buChar char="•"/>
            </a:pPr>
            <a:r>
              <a:rPr lang="en-US" dirty="0" smtClean="0"/>
              <a:t>100 organisms and thousands of different expression analysis platforms</a:t>
            </a:r>
          </a:p>
          <a:p>
            <a:pPr lvl="1"/>
            <a:endParaRPr lang="en-US" dirty="0" smtClean="0"/>
          </a:p>
          <a:p>
            <a:pPr>
              <a:buFont typeface="Arial" pitchFamily="34" charset="0"/>
              <a:buChar char="•"/>
            </a:pPr>
            <a:r>
              <a:rPr lang="en-US" sz="2400" dirty="0" smtClean="0"/>
              <a:t>GEO expression data submission</a:t>
            </a:r>
          </a:p>
          <a:p>
            <a:pPr lvl="1">
              <a:buFont typeface="Arial" pitchFamily="34" charset="0"/>
              <a:buChar char="•"/>
            </a:pPr>
            <a:r>
              <a:rPr lang="en-US" dirty="0" smtClean="0"/>
              <a:t>Pre-requisite </a:t>
            </a:r>
            <a:r>
              <a:rPr lang="en-US" dirty="0"/>
              <a:t>for publications including expression data</a:t>
            </a:r>
          </a:p>
          <a:p>
            <a:pPr lvl="1">
              <a:buFont typeface="Arial" pitchFamily="34" charset="0"/>
              <a:buChar char="•"/>
            </a:pPr>
            <a:r>
              <a:rPr lang="en-US" dirty="0"/>
              <a:t> Step by step web deposit</a:t>
            </a:r>
          </a:p>
          <a:p>
            <a:pPr lvl="1">
              <a:buFont typeface="Arial" pitchFamily="34" charset="0"/>
              <a:buChar char="•"/>
            </a:pPr>
            <a:r>
              <a:rPr lang="en-US" dirty="0" smtClean="0"/>
              <a:t>Proper preparation of sample data spreadsheets and submission forms</a:t>
            </a:r>
          </a:p>
          <a:p>
            <a:pPr lvl="1"/>
            <a:endParaRPr lang="en-US" dirty="0" smtClean="0"/>
          </a:p>
          <a:p>
            <a:pPr>
              <a:buFont typeface="Arial" pitchFamily="34" charset="0"/>
              <a:buChar char="•"/>
            </a:pPr>
            <a:r>
              <a:rPr lang="en-US" sz="2400" dirty="0" smtClean="0"/>
              <a:t>GEO query</a:t>
            </a:r>
          </a:p>
          <a:p>
            <a:pPr lvl="1">
              <a:buFont typeface="Arial" pitchFamily="34" charset="0"/>
              <a:buChar char="•"/>
            </a:pPr>
            <a:r>
              <a:rPr lang="en-US" dirty="0"/>
              <a:t>Use search terms (text) to locate relevant </a:t>
            </a:r>
            <a:r>
              <a:rPr lang="en-US" dirty="0" err="1"/>
              <a:t>DataSets</a:t>
            </a:r>
            <a:r>
              <a:rPr lang="en-US" dirty="0"/>
              <a:t> or gene profiles</a:t>
            </a:r>
          </a:p>
          <a:p>
            <a:pPr lvl="1">
              <a:buFont typeface="Arial" pitchFamily="34" charset="0"/>
              <a:buChar char="•"/>
            </a:pPr>
            <a:r>
              <a:rPr lang="en-US" dirty="0" smtClean="0"/>
              <a:t>Search for and download complete sets of data (including raw array data)</a:t>
            </a:r>
          </a:p>
          <a:p>
            <a:pPr lvl="1">
              <a:buFont typeface="Arial" pitchFamily="34" charset="0"/>
              <a:buChar char="•"/>
            </a:pPr>
            <a:r>
              <a:rPr lang="en-US" dirty="0" smtClean="0"/>
              <a:t>Provides on-the-fly data analysis using the built in R stats tools (interesting!) </a:t>
            </a:r>
          </a:p>
          <a:p>
            <a:pPr lvl="1"/>
            <a:endParaRPr lang="en-US" dirty="0" smtClean="0"/>
          </a:p>
        </p:txBody>
      </p:sp>
      <p:sp>
        <p:nvSpPr>
          <p:cNvPr id="5" name="Rectangle 4"/>
          <p:cNvSpPr/>
          <p:nvPr/>
        </p:nvSpPr>
        <p:spPr>
          <a:xfrm>
            <a:off x="6096000" y="6400800"/>
            <a:ext cx="2976520" cy="369332"/>
          </a:xfrm>
          <a:prstGeom prst="rect">
            <a:avLst/>
          </a:prstGeom>
        </p:spPr>
        <p:txBody>
          <a:bodyPr wrap="none">
            <a:spAutoFit/>
          </a:bodyPr>
          <a:lstStyle/>
          <a:p>
            <a:r>
              <a:rPr lang="en-US" b="1" dirty="0" smtClean="0"/>
              <a:t>bsrweb.sanfordburnham.org</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 database structure</a:t>
            </a:r>
            <a:endParaRPr lang="en-US" dirty="0"/>
          </a:p>
        </p:txBody>
      </p:sp>
      <p:sp>
        <p:nvSpPr>
          <p:cNvPr id="3" name="Content Placeholder 2"/>
          <p:cNvSpPr>
            <a:spLocks noGrp="1"/>
          </p:cNvSpPr>
          <p:nvPr>
            <p:ph idx="1"/>
          </p:nvPr>
        </p:nvSpPr>
        <p:spPr/>
        <p:txBody>
          <a:bodyPr/>
          <a:lstStyle/>
          <a:p>
            <a:r>
              <a:rPr lang="en-US" dirty="0" smtClean="0"/>
              <a:t>The data is carefully structured around</a:t>
            </a:r>
          </a:p>
          <a:p>
            <a:r>
              <a:rPr lang="en-US" dirty="0"/>
              <a:t>- </a:t>
            </a:r>
            <a:r>
              <a:rPr lang="en-US" dirty="0" smtClean="0"/>
              <a:t>platforms - the array  type</a:t>
            </a:r>
            <a:endParaRPr lang="en-US" dirty="0"/>
          </a:p>
          <a:p>
            <a:r>
              <a:rPr lang="en-US" dirty="0" smtClean="0"/>
              <a:t>- samples  -  the single sample on a chip</a:t>
            </a:r>
          </a:p>
          <a:p>
            <a:r>
              <a:rPr lang="en-US" dirty="0" smtClean="0"/>
              <a:t>-series - the grouping of samples</a:t>
            </a:r>
          </a:p>
          <a:p>
            <a:r>
              <a:rPr lang="en-US" dirty="0" smtClean="0"/>
              <a:t>These are the basic building blocks of GEO </a:t>
            </a:r>
            <a:endParaRPr lang="en-US" dirty="0"/>
          </a:p>
        </p:txBody>
      </p:sp>
    </p:spTree>
    <p:extLst>
      <p:ext uri="{BB962C8B-B14F-4D97-AF65-F5344CB8AC3E}">
        <p14:creationId xmlns:p14="http://schemas.microsoft.com/office/powerpoint/2010/main" val="78452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6"/>
            <a:ext cx="8229600" cy="1143000"/>
          </a:xfrm>
        </p:spPr>
        <p:txBody>
          <a:bodyPr>
            <a:normAutofit fontScale="90000"/>
          </a:bodyPr>
          <a:lstStyle/>
          <a:p>
            <a:r>
              <a:rPr lang="en-US" dirty="0" smtClean="0"/>
              <a:t>Linked data tables make a GEO record</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96570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957154"/>
            <a:ext cx="2628284" cy="707886"/>
          </a:xfrm>
          <a:prstGeom prst="rect">
            <a:avLst/>
          </a:prstGeom>
          <a:noFill/>
        </p:spPr>
        <p:txBody>
          <a:bodyPr wrap="none" rtlCol="0">
            <a:spAutoFit/>
          </a:bodyPr>
          <a:lstStyle/>
          <a:p>
            <a:r>
              <a:rPr lang="en-US" sz="2000" dirty="0" err="1" smtClean="0"/>
              <a:t>Affymetrix</a:t>
            </a:r>
            <a:r>
              <a:rPr lang="en-US" sz="2000" dirty="0" smtClean="0"/>
              <a:t> chip GPL570</a:t>
            </a:r>
          </a:p>
          <a:p>
            <a:r>
              <a:rPr lang="en-US" sz="2000" dirty="0" smtClean="0"/>
              <a:t>HG-U133plus2</a:t>
            </a:r>
            <a:endParaRPr lang="en-US" sz="2000" dirty="0"/>
          </a:p>
        </p:txBody>
      </p:sp>
      <p:sp>
        <p:nvSpPr>
          <p:cNvPr id="5" name="TextBox 4"/>
          <p:cNvSpPr txBox="1"/>
          <p:nvPr/>
        </p:nvSpPr>
        <p:spPr>
          <a:xfrm>
            <a:off x="3200400" y="2895599"/>
            <a:ext cx="2528449" cy="461665"/>
          </a:xfrm>
          <a:prstGeom prst="rect">
            <a:avLst/>
          </a:prstGeom>
          <a:noFill/>
        </p:spPr>
        <p:txBody>
          <a:bodyPr wrap="none" rtlCol="0">
            <a:spAutoFit/>
          </a:bodyPr>
          <a:lstStyle/>
          <a:p>
            <a:r>
              <a:rPr lang="en-US" sz="2400" dirty="0" smtClean="0"/>
              <a:t>Time point at X </a:t>
            </a:r>
            <a:r>
              <a:rPr lang="en-US" sz="2400" dirty="0" err="1" smtClean="0"/>
              <a:t>hrs</a:t>
            </a:r>
            <a:endParaRPr lang="en-US" sz="2400" dirty="0"/>
          </a:p>
        </p:txBody>
      </p:sp>
      <p:sp>
        <p:nvSpPr>
          <p:cNvPr id="6" name="TextBox 5"/>
          <p:cNvSpPr txBox="1"/>
          <p:nvPr/>
        </p:nvSpPr>
        <p:spPr>
          <a:xfrm>
            <a:off x="6363456" y="2438400"/>
            <a:ext cx="2856744" cy="1200329"/>
          </a:xfrm>
          <a:prstGeom prst="rect">
            <a:avLst/>
          </a:prstGeom>
          <a:noFill/>
        </p:spPr>
        <p:txBody>
          <a:bodyPr wrap="none" rtlCol="0">
            <a:spAutoFit/>
          </a:bodyPr>
          <a:lstStyle/>
          <a:p>
            <a:r>
              <a:rPr lang="en-US" sz="2400" dirty="0" smtClean="0"/>
              <a:t>The samples grouped</a:t>
            </a:r>
          </a:p>
          <a:p>
            <a:r>
              <a:rPr lang="en-US" sz="2400" dirty="0"/>
              <a:t>t</a:t>
            </a:r>
            <a:r>
              <a:rPr lang="en-US" sz="2400" dirty="0" smtClean="0"/>
              <a:t>o make a Series or</a:t>
            </a:r>
          </a:p>
          <a:p>
            <a:r>
              <a:rPr lang="en-US" sz="2400" dirty="0" err="1" smtClean="0"/>
              <a:t>DataSet</a:t>
            </a:r>
            <a:endParaRPr lang="en-US" sz="2400" dirty="0"/>
          </a:p>
        </p:txBody>
      </p:sp>
    </p:spTree>
    <p:extLst>
      <p:ext uri="{BB962C8B-B14F-4D97-AF65-F5344CB8AC3E}">
        <p14:creationId xmlns:p14="http://schemas.microsoft.com/office/powerpoint/2010/main" val="1487712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How to find data in GEO</a:t>
            </a:r>
            <a:endParaRPr lang="en-US" dirty="0"/>
          </a:p>
        </p:txBody>
      </p:sp>
      <p:sp>
        <p:nvSpPr>
          <p:cNvPr id="3" name="Content Placeholder 2"/>
          <p:cNvSpPr>
            <a:spLocks noGrp="1"/>
          </p:cNvSpPr>
          <p:nvPr>
            <p:ph idx="1"/>
          </p:nvPr>
        </p:nvSpPr>
        <p:spPr>
          <a:xfrm>
            <a:off x="457200" y="1600201"/>
            <a:ext cx="8229600" cy="4191000"/>
          </a:xfrm>
        </p:spPr>
        <p:txBody>
          <a:bodyPr/>
          <a:lstStyle/>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51810"/>
            <a:ext cx="8739541" cy="418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914400"/>
            <a:ext cx="5239576" cy="523220"/>
          </a:xfrm>
          <a:prstGeom prst="rect">
            <a:avLst/>
          </a:prstGeom>
        </p:spPr>
        <p:txBody>
          <a:bodyPr wrap="none">
            <a:spAutoFit/>
          </a:bodyPr>
          <a:lstStyle/>
          <a:p>
            <a:r>
              <a:rPr lang="en-US" sz="2800" dirty="0"/>
              <a:t>http://www.ncbi.nlm.nih.gov/geo/</a:t>
            </a:r>
          </a:p>
        </p:txBody>
      </p:sp>
      <p:sp>
        <p:nvSpPr>
          <p:cNvPr id="5" name="TextBox 4"/>
          <p:cNvSpPr txBox="1"/>
          <p:nvPr/>
        </p:nvSpPr>
        <p:spPr>
          <a:xfrm>
            <a:off x="3884900" y="2036983"/>
            <a:ext cx="1205586" cy="369332"/>
          </a:xfrm>
          <a:prstGeom prst="rect">
            <a:avLst/>
          </a:prstGeom>
          <a:noFill/>
        </p:spPr>
        <p:txBody>
          <a:bodyPr wrap="none" rtlCol="0">
            <a:spAutoFit/>
          </a:bodyPr>
          <a:lstStyle/>
          <a:p>
            <a:r>
              <a:rPr lang="en-US" dirty="0" smtClean="0"/>
              <a:t>Study level</a:t>
            </a:r>
            <a:endParaRPr lang="en-US" dirty="0"/>
          </a:p>
        </p:txBody>
      </p:sp>
      <p:sp>
        <p:nvSpPr>
          <p:cNvPr id="6" name="TextBox 5"/>
          <p:cNvSpPr txBox="1"/>
          <p:nvPr/>
        </p:nvSpPr>
        <p:spPr>
          <a:xfrm>
            <a:off x="3878488" y="2450068"/>
            <a:ext cx="1218410" cy="369332"/>
          </a:xfrm>
          <a:prstGeom prst="rect">
            <a:avLst/>
          </a:prstGeom>
          <a:noFill/>
        </p:spPr>
        <p:txBody>
          <a:bodyPr wrap="none" rtlCol="0">
            <a:spAutoFit/>
          </a:bodyPr>
          <a:lstStyle/>
          <a:p>
            <a:r>
              <a:rPr lang="en-US" dirty="0" smtClean="0"/>
              <a:t>Gene Level</a:t>
            </a:r>
            <a:endParaRPr lang="en-US" dirty="0"/>
          </a:p>
        </p:txBody>
      </p:sp>
      <p:sp>
        <p:nvSpPr>
          <p:cNvPr id="7" name="TextBox 6"/>
          <p:cNvSpPr txBox="1"/>
          <p:nvPr/>
        </p:nvSpPr>
        <p:spPr>
          <a:xfrm>
            <a:off x="3810000" y="2895600"/>
            <a:ext cx="1047082" cy="369332"/>
          </a:xfrm>
          <a:prstGeom prst="rect">
            <a:avLst/>
          </a:prstGeom>
          <a:noFill/>
        </p:spPr>
        <p:txBody>
          <a:bodyPr wrap="none" rtlCol="0">
            <a:spAutoFit/>
          </a:bodyPr>
          <a:lstStyle/>
          <a:p>
            <a:r>
              <a:rPr lang="en-US" dirty="0" smtClean="0"/>
              <a:t>GDS4165</a:t>
            </a:r>
            <a:endParaRPr lang="en-US" dirty="0"/>
          </a:p>
        </p:txBody>
      </p:sp>
      <p:sp>
        <p:nvSpPr>
          <p:cNvPr id="8" name="TextBox 7"/>
          <p:cNvSpPr txBox="1"/>
          <p:nvPr/>
        </p:nvSpPr>
        <p:spPr>
          <a:xfrm>
            <a:off x="3801979" y="3360638"/>
            <a:ext cx="2494081" cy="369332"/>
          </a:xfrm>
          <a:prstGeom prst="rect">
            <a:avLst/>
          </a:prstGeom>
          <a:noFill/>
        </p:spPr>
        <p:txBody>
          <a:bodyPr wrap="none" rtlCol="0">
            <a:spAutoFit/>
          </a:bodyPr>
          <a:lstStyle/>
          <a:p>
            <a:r>
              <a:rPr lang="en-US" dirty="0" err="1" smtClean="0"/>
              <a:t>Exp</a:t>
            </a:r>
            <a:r>
              <a:rPr lang="en-US" dirty="0" smtClean="0"/>
              <a:t> profiles of homologs</a:t>
            </a:r>
            <a:endParaRPr lang="en-US" dirty="0"/>
          </a:p>
        </p:txBody>
      </p:sp>
      <p:sp>
        <p:nvSpPr>
          <p:cNvPr id="9" name="TextBox 8"/>
          <p:cNvSpPr txBox="1"/>
          <p:nvPr/>
        </p:nvSpPr>
        <p:spPr>
          <a:xfrm>
            <a:off x="2176485" y="3737445"/>
            <a:ext cx="1801006" cy="369332"/>
          </a:xfrm>
          <a:prstGeom prst="rect">
            <a:avLst/>
          </a:prstGeom>
          <a:noFill/>
        </p:spPr>
        <p:txBody>
          <a:bodyPr wrap="none" rtlCol="0">
            <a:spAutoFit/>
          </a:bodyPr>
          <a:lstStyle/>
          <a:p>
            <a:r>
              <a:rPr lang="en-US" dirty="0" smtClean="0"/>
              <a:t>Curated </a:t>
            </a:r>
            <a:r>
              <a:rPr lang="en-US" dirty="0" err="1" smtClean="0"/>
              <a:t>DataSets</a:t>
            </a:r>
            <a:endParaRPr lang="en-US" dirty="0"/>
          </a:p>
        </p:txBody>
      </p:sp>
      <p:sp>
        <p:nvSpPr>
          <p:cNvPr id="10" name="TextBox 9"/>
          <p:cNvSpPr txBox="1"/>
          <p:nvPr/>
        </p:nvSpPr>
        <p:spPr>
          <a:xfrm>
            <a:off x="1832268" y="4740079"/>
            <a:ext cx="2005806" cy="369332"/>
          </a:xfrm>
          <a:prstGeom prst="rect">
            <a:avLst/>
          </a:prstGeom>
          <a:noFill/>
        </p:spPr>
        <p:txBody>
          <a:bodyPr wrap="none" rtlCol="0">
            <a:spAutoFit/>
          </a:bodyPr>
          <a:lstStyle/>
          <a:p>
            <a:r>
              <a:rPr lang="en-US" dirty="0" smtClean="0"/>
              <a:t>The Complete Lists </a:t>
            </a:r>
            <a:endParaRPr lang="en-US" dirty="0"/>
          </a:p>
        </p:txBody>
      </p:sp>
    </p:spTree>
    <p:extLst>
      <p:ext uri="{BB962C8B-B14F-4D97-AF65-F5344CB8AC3E}">
        <p14:creationId xmlns:p14="http://schemas.microsoft.com/office/powerpoint/2010/main" val="397874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locating data: download</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0" y="1295400"/>
            <a:ext cx="897138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199" y="1700281"/>
            <a:ext cx="3070969" cy="369332"/>
          </a:xfrm>
          <a:prstGeom prst="rect">
            <a:avLst/>
          </a:prstGeom>
          <a:noFill/>
        </p:spPr>
        <p:txBody>
          <a:bodyPr wrap="none" rtlCol="0">
            <a:spAutoFit/>
          </a:bodyPr>
          <a:lstStyle/>
          <a:p>
            <a:r>
              <a:rPr lang="en-US" dirty="0"/>
              <a:t>ALL data and files, </a:t>
            </a:r>
            <a:r>
              <a:rPr lang="en-US" dirty="0" err="1"/>
              <a:t>inc</a:t>
            </a:r>
            <a:r>
              <a:rPr lang="en-US" dirty="0"/>
              <a:t> platform</a:t>
            </a:r>
          </a:p>
        </p:txBody>
      </p:sp>
      <p:sp>
        <p:nvSpPr>
          <p:cNvPr id="5" name="TextBox 4"/>
          <p:cNvSpPr txBox="1"/>
          <p:nvPr/>
        </p:nvSpPr>
        <p:spPr>
          <a:xfrm>
            <a:off x="148467" y="2495858"/>
            <a:ext cx="8714886" cy="923330"/>
          </a:xfrm>
          <a:prstGeom prst="rect">
            <a:avLst/>
          </a:prstGeom>
          <a:noFill/>
        </p:spPr>
        <p:txBody>
          <a:bodyPr wrap="none" rtlCol="0">
            <a:spAutoFit/>
          </a:bodyPr>
          <a:lstStyle/>
          <a:p>
            <a:r>
              <a:rPr lang="en-US" sz="3600" dirty="0"/>
              <a:t>WARNING! These formats can be inconsistent</a:t>
            </a:r>
          </a:p>
          <a:p>
            <a:endParaRPr lang="en-US" dirty="0"/>
          </a:p>
        </p:txBody>
      </p:sp>
      <p:sp>
        <p:nvSpPr>
          <p:cNvPr id="6" name="TextBox 5"/>
          <p:cNvSpPr txBox="1"/>
          <p:nvPr/>
        </p:nvSpPr>
        <p:spPr>
          <a:xfrm>
            <a:off x="3505199" y="2045550"/>
            <a:ext cx="2518510" cy="369332"/>
          </a:xfrm>
          <a:prstGeom prst="rect">
            <a:avLst/>
          </a:prstGeom>
          <a:noFill/>
        </p:spPr>
        <p:txBody>
          <a:bodyPr wrap="none" rtlCol="0">
            <a:spAutoFit/>
          </a:bodyPr>
          <a:lstStyle/>
          <a:p>
            <a:r>
              <a:rPr lang="en-US" dirty="0" smtClean="0"/>
              <a:t>ALL data and files in XML</a:t>
            </a:r>
            <a:endParaRPr lang="en-US" dirty="0"/>
          </a:p>
        </p:txBody>
      </p:sp>
      <p:sp>
        <p:nvSpPr>
          <p:cNvPr id="7" name="TextBox 6"/>
          <p:cNvSpPr txBox="1"/>
          <p:nvPr/>
        </p:nvSpPr>
        <p:spPr>
          <a:xfrm>
            <a:off x="2590800" y="2343834"/>
            <a:ext cx="2910990" cy="646331"/>
          </a:xfrm>
          <a:prstGeom prst="rect">
            <a:avLst/>
          </a:prstGeom>
          <a:noFill/>
        </p:spPr>
        <p:txBody>
          <a:bodyPr wrap="none" rtlCol="0">
            <a:spAutoFit/>
          </a:bodyPr>
          <a:lstStyle/>
          <a:p>
            <a:r>
              <a:rPr lang="en-US" dirty="0"/>
              <a:t>values of the expression data</a:t>
            </a:r>
          </a:p>
          <a:p>
            <a:endParaRPr lang="en-US" dirty="0"/>
          </a:p>
        </p:txBody>
      </p:sp>
      <p:sp>
        <p:nvSpPr>
          <p:cNvPr id="8" name="TextBox 7"/>
          <p:cNvSpPr txBox="1"/>
          <p:nvPr/>
        </p:nvSpPr>
        <p:spPr>
          <a:xfrm>
            <a:off x="56315" y="5558866"/>
            <a:ext cx="8876982" cy="1077218"/>
          </a:xfrm>
          <a:prstGeom prst="rect">
            <a:avLst/>
          </a:prstGeom>
          <a:noFill/>
        </p:spPr>
        <p:txBody>
          <a:bodyPr wrap="none" rtlCol="0">
            <a:spAutoFit/>
          </a:bodyPr>
          <a:lstStyle/>
          <a:p>
            <a:r>
              <a:rPr lang="en-US" sz="3200" dirty="0"/>
              <a:t>reliable </a:t>
            </a:r>
            <a:r>
              <a:rPr lang="en-US" sz="3200" dirty="0" smtClean="0"/>
              <a:t>approach: </a:t>
            </a:r>
            <a:r>
              <a:rPr lang="en-US" sz="3200" dirty="0"/>
              <a:t>download the RAW files </a:t>
            </a:r>
            <a:r>
              <a:rPr lang="en-US" sz="3200" dirty="0" smtClean="0"/>
              <a:t>(</a:t>
            </a:r>
            <a:r>
              <a:rPr lang="en-US" sz="3200" dirty="0" err="1"/>
              <a:t>chp</a:t>
            </a:r>
            <a:r>
              <a:rPr lang="en-US" sz="3200" dirty="0"/>
              <a:t> </a:t>
            </a:r>
            <a:r>
              <a:rPr lang="en-US" sz="3200" dirty="0" smtClean="0"/>
              <a:t>files</a:t>
            </a:r>
          </a:p>
          <a:p>
            <a:r>
              <a:rPr lang="en-US" sz="3200" dirty="0" smtClean="0"/>
              <a:t> </a:t>
            </a:r>
            <a:r>
              <a:rPr lang="en-US" sz="3200" dirty="0"/>
              <a:t>for </a:t>
            </a:r>
            <a:r>
              <a:rPr lang="en-US" sz="3200" dirty="0" err="1"/>
              <a:t>Affy</a:t>
            </a:r>
            <a:r>
              <a:rPr lang="en-US" sz="3200" dirty="0"/>
              <a:t>, </a:t>
            </a:r>
            <a:r>
              <a:rPr lang="en-US" sz="3200" dirty="0" err="1"/>
              <a:t>idat</a:t>
            </a:r>
            <a:r>
              <a:rPr lang="en-US" sz="3200" dirty="0"/>
              <a:t> for </a:t>
            </a:r>
            <a:r>
              <a:rPr lang="en-US" sz="3200" dirty="0" err="1"/>
              <a:t>illumina</a:t>
            </a:r>
            <a:r>
              <a:rPr lang="en-US" sz="3200" dirty="0"/>
              <a:t>) and reprocess them</a:t>
            </a:r>
          </a:p>
        </p:txBody>
      </p:sp>
    </p:spTree>
    <p:extLst>
      <p:ext uri="{BB962C8B-B14F-4D97-AF65-F5344CB8AC3E}">
        <p14:creationId xmlns:p14="http://schemas.microsoft.com/office/powerpoint/2010/main" val="132986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 in Search box</a:t>
            </a:r>
            <a:endParaRPr lang="en-US" dirty="0"/>
          </a:p>
        </p:txBody>
      </p:sp>
      <p:sp>
        <p:nvSpPr>
          <p:cNvPr id="3" name="Content Placeholder 2"/>
          <p:cNvSpPr>
            <a:spLocks noGrp="1"/>
          </p:cNvSpPr>
          <p:nvPr>
            <p:ph idx="1"/>
          </p:nvPr>
        </p:nvSpPr>
        <p:spPr/>
        <p:txBody>
          <a:bodyPr/>
          <a:lstStyle/>
          <a:p>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0041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620000" y="1752600"/>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3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type in Search box</a:t>
            </a:r>
            <a:endParaRPr lang="en-US" dirty="0"/>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14" y="1468104"/>
            <a:ext cx="9852986" cy="54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391400" y="1981200"/>
            <a:ext cx="1143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206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12253"/>
            <a:ext cx="7977188" cy="347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Select by Study Type and Organism</a:t>
            </a:r>
            <a:endParaRPr lang="en-US" dirty="0"/>
          </a:p>
        </p:txBody>
      </p:sp>
      <p:sp>
        <p:nvSpPr>
          <p:cNvPr id="4" name="Oval 3"/>
          <p:cNvSpPr/>
          <p:nvPr/>
        </p:nvSpPr>
        <p:spPr>
          <a:xfrm>
            <a:off x="457200" y="2819400"/>
            <a:ext cx="38100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43400" y="5181600"/>
            <a:ext cx="4408323" cy="1077218"/>
          </a:xfrm>
          <a:prstGeom prst="rect">
            <a:avLst/>
          </a:prstGeom>
          <a:noFill/>
        </p:spPr>
        <p:txBody>
          <a:bodyPr wrap="none" rtlCol="0">
            <a:spAutoFit/>
          </a:bodyPr>
          <a:lstStyle/>
          <a:p>
            <a:r>
              <a:rPr lang="en-US" sz="3200" dirty="0" smtClean="0"/>
              <a:t>Link to short read archive</a:t>
            </a:r>
          </a:p>
          <a:p>
            <a:r>
              <a:rPr lang="en-US" sz="3200" dirty="0" smtClean="0"/>
              <a:t>Compressed txt files</a:t>
            </a:r>
            <a:endParaRPr lang="en-US" sz="3200" dirty="0"/>
          </a:p>
        </p:txBody>
      </p:sp>
      <p:cxnSp>
        <p:nvCxnSpPr>
          <p:cNvPr id="11" name="Straight Arrow Connector 10"/>
          <p:cNvCxnSpPr/>
          <p:nvPr/>
        </p:nvCxnSpPr>
        <p:spPr>
          <a:xfrm flipH="1" flipV="1">
            <a:off x="2705100" y="3695700"/>
            <a:ext cx="2667000" cy="16932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086600" y="1828800"/>
            <a:ext cx="1143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446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0412C4E32C804380418E8DA4F2C2C2" ma:contentTypeVersion="3" ma:contentTypeDescription="Create a new document." ma:contentTypeScope="" ma:versionID="6eeda4c3a08a884719a6fe2e149fd01e">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3528C9-D727-403C-B7D6-87009ADF1D33}"/>
</file>

<file path=customXml/itemProps2.xml><?xml version="1.0" encoding="utf-8"?>
<ds:datastoreItem xmlns:ds="http://schemas.openxmlformats.org/officeDocument/2006/customXml" ds:itemID="{AF0359A1-55B3-47EC-A6A5-5D3FAA17A858}"/>
</file>

<file path=customXml/itemProps3.xml><?xml version="1.0" encoding="utf-8"?>
<ds:datastoreItem xmlns:ds="http://schemas.openxmlformats.org/officeDocument/2006/customXml" ds:itemID="{85470FDF-3B4E-4C27-A781-8DBC3AF8158A}"/>
</file>

<file path=docProps/app.xml><?xml version="1.0" encoding="utf-8"?>
<Properties xmlns="http://schemas.openxmlformats.org/officeDocument/2006/extended-properties" xmlns:vt="http://schemas.openxmlformats.org/officeDocument/2006/docPropsVTypes">
  <TotalTime>9961</TotalTime>
  <Words>1171</Words>
  <Application>Microsoft Office PowerPoint</Application>
  <PresentationFormat>On-screen Show (4:3)</PresentationFormat>
  <Paragraphs>128</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Bioinformatics Shared Resource  Introduction to Gene Expression Omnibus (GEO) </vt:lpstr>
      <vt:lpstr>GEO Database: www.ncbi.nlm.nih.gov/geo</vt:lpstr>
      <vt:lpstr>GEO database structure</vt:lpstr>
      <vt:lpstr>Linked data tables make a GEO record</vt:lpstr>
      <vt:lpstr>How to find data in GEO</vt:lpstr>
      <vt:lpstr>After locating data: download</vt:lpstr>
      <vt:lpstr>Key words in Search box</vt:lpstr>
      <vt:lpstr>Study type in Search box</vt:lpstr>
      <vt:lpstr>Select by Study Type and Organism</vt:lpstr>
      <vt:lpstr>GEO DataSet Analysis Tools</vt:lpstr>
      <vt:lpstr>GEO2R: Analyze GEO microarray Data  </vt:lpstr>
      <vt:lpstr>PowerPoint Presentation</vt:lpstr>
      <vt:lpstr>The R tool in GEO</vt:lpstr>
      <vt:lpstr>With help from  Bioinformatics Shared Resource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Shared Resource (BSR) or Information and Data Management (IDM)</dc:title>
  <dc:creator>Alexey Eroshkin</dc:creator>
  <cp:lastModifiedBy>royw</cp:lastModifiedBy>
  <cp:revision>130</cp:revision>
  <dcterms:created xsi:type="dcterms:W3CDTF">2012-05-01T20:29:06Z</dcterms:created>
  <dcterms:modified xsi:type="dcterms:W3CDTF">2013-02-12T20:33:01Z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0x010100AB0412C4E32C804380418E8DA4F2C2C2</vt:lpwstr>
  </property>
</Properties>
</file>